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60"/>
  </p:handoutMasterIdLst>
  <p:sldIdLst>
    <p:sldId id="285" r:id="rId2"/>
    <p:sldId id="257" r:id="rId3"/>
    <p:sldId id="259" r:id="rId4"/>
    <p:sldId id="258" r:id="rId5"/>
    <p:sldId id="261" r:id="rId6"/>
    <p:sldId id="260" r:id="rId7"/>
    <p:sldId id="262" r:id="rId8"/>
    <p:sldId id="265" r:id="rId9"/>
    <p:sldId id="264" r:id="rId10"/>
    <p:sldId id="263" r:id="rId11"/>
    <p:sldId id="268" r:id="rId12"/>
    <p:sldId id="267" r:id="rId13"/>
    <p:sldId id="269" r:id="rId14"/>
    <p:sldId id="270" r:id="rId15"/>
    <p:sldId id="271" r:id="rId16"/>
    <p:sldId id="272" r:id="rId17"/>
    <p:sldId id="828" r:id="rId18"/>
    <p:sldId id="273" r:id="rId19"/>
    <p:sldId id="827" r:id="rId20"/>
    <p:sldId id="292" r:id="rId21"/>
    <p:sldId id="274" r:id="rId22"/>
    <p:sldId id="275" r:id="rId23"/>
    <p:sldId id="320" r:id="rId24"/>
    <p:sldId id="279" r:id="rId25"/>
    <p:sldId id="277" r:id="rId26"/>
    <p:sldId id="829" r:id="rId27"/>
    <p:sldId id="830" r:id="rId28"/>
    <p:sldId id="832" r:id="rId29"/>
    <p:sldId id="831" r:id="rId30"/>
    <p:sldId id="833" r:id="rId31"/>
    <p:sldId id="834" r:id="rId32"/>
    <p:sldId id="842" r:id="rId33"/>
    <p:sldId id="835" r:id="rId34"/>
    <p:sldId id="278" r:id="rId35"/>
    <p:sldId id="280" r:id="rId36"/>
    <p:sldId id="281" r:id="rId37"/>
    <p:sldId id="282" r:id="rId38"/>
    <p:sldId id="843" r:id="rId39"/>
    <p:sldId id="844" r:id="rId40"/>
    <p:sldId id="287" r:id="rId41"/>
    <p:sldId id="288" r:id="rId42"/>
    <p:sldId id="289" r:id="rId43"/>
    <p:sldId id="294" r:id="rId44"/>
    <p:sldId id="291" r:id="rId45"/>
    <p:sldId id="836" r:id="rId46"/>
    <p:sldId id="837" r:id="rId47"/>
    <p:sldId id="838" r:id="rId48"/>
    <p:sldId id="839" r:id="rId49"/>
    <p:sldId id="840" r:id="rId50"/>
    <p:sldId id="293" r:id="rId51"/>
    <p:sldId id="295" r:id="rId52"/>
    <p:sldId id="296" r:id="rId53"/>
    <p:sldId id="321" r:id="rId54"/>
    <p:sldId id="841" r:id="rId55"/>
    <p:sldId id="322" r:id="rId56"/>
    <p:sldId id="323" r:id="rId57"/>
    <p:sldId id="845" r:id="rId58"/>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4687"/>
  </p:normalViewPr>
  <p:slideViewPr>
    <p:cSldViewPr>
      <p:cViewPr varScale="1">
        <p:scale>
          <a:sx n="239" d="100"/>
          <a:sy n="239" d="100"/>
        </p:scale>
        <p:origin x="1384" y="176"/>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11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48B22-0743-1F13-9AF0-C4EC81D58867}"/>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7BAF9561-B68F-EAB1-310E-1F54A3A64F63}"/>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BAD688AB-A7F3-864E-BC35-6C380F7314B6}" type="datetimeFigureOut">
              <a:rPr lang="en-JO" smtClean="0"/>
              <a:t>18/05/2024</a:t>
            </a:fld>
            <a:endParaRPr lang="en-JO"/>
          </a:p>
        </p:txBody>
      </p:sp>
      <p:sp>
        <p:nvSpPr>
          <p:cNvPr id="4" name="Footer Placeholder 3">
            <a:extLst>
              <a:ext uri="{FF2B5EF4-FFF2-40B4-BE49-F238E27FC236}">
                <a16:creationId xmlns:a16="http://schemas.microsoft.com/office/drawing/2014/main" id="{2D5D8E26-306A-1A17-E27E-C22A44D46D36}"/>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429646FE-7276-EE72-8B40-448C3C68AE3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75C548D2-CB5D-6241-83D9-E3A430115294}" type="slidenum">
              <a:rPr lang="en-JO" smtClean="0"/>
              <a:t>‹#›</a:t>
            </a:fld>
            <a:endParaRPr lang="en-JO"/>
          </a:p>
        </p:txBody>
      </p:sp>
    </p:spTree>
    <p:extLst>
      <p:ext uri="{BB962C8B-B14F-4D97-AF65-F5344CB8AC3E}">
        <p14:creationId xmlns:p14="http://schemas.microsoft.com/office/powerpoint/2010/main" val="154234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8461BC93-83F7-484E-8E70-E41AAACC7B68}" type="datetimeFigureOut">
              <a:rPr lang="en-JO" smtClean="0"/>
              <a:t>18/05/2024</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4A5165B-2D49-5B4C-B012-16E88A8639F7}" type="slidenum">
              <a:rPr lang="en-JO" smtClean="0"/>
              <a:t>‹#›</a:t>
            </a:fld>
            <a:endParaRPr lang="en-JO"/>
          </a:p>
        </p:txBody>
      </p:sp>
    </p:spTree>
    <p:extLst>
      <p:ext uri="{BB962C8B-B14F-4D97-AF65-F5344CB8AC3E}">
        <p14:creationId xmlns:p14="http://schemas.microsoft.com/office/powerpoint/2010/main" val="234929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10</a:t>
            </a:fld>
            <a:endParaRPr lang="en-US" dirty="0"/>
          </a:p>
        </p:txBody>
      </p:sp>
    </p:spTree>
    <p:extLst>
      <p:ext uri="{BB962C8B-B14F-4D97-AF65-F5344CB8AC3E}">
        <p14:creationId xmlns:p14="http://schemas.microsoft.com/office/powerpoint/2010/main" val="3849937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DB8DB8-E15C-514C-813F-81CD9D2BE7C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DA0CC19-55C8-0B4E-82E4-8C76F3ED7216}" type="slidenum">
              <a:rPr lang="en-US" altLang="en-US" sz="1200"/>
              <a:pPr eaLnBrk="1" hangingPunct="1"/>
              <a:t>42</a:t>
            </a:fld>
            <a:endParaRPr lang="en-US" altLang="en-US" sz="1200"/>
          </a:p>
        </p:txBody>
      </p:sp>
      <p:sp>
        <p:nvSpPr>
          <p:cNvPr id="62466" name="Slide Image Placeholder 1">
            <a:extLst>
              <a:ext uri="{FF2B5EF4-FFF2-40B4-BE49-F238E27FC236}">
                <a16:creationId xmlns:a16="http://schemas.microsoft.com/office/drawing/2014/main" id="{A5B8557D-EE1D-2040-8473-0DB92999EE74}"/>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62467" name="Notes Placeholder 2">
            <a:extLst>
              <a:ext uri="{FF2B5EF4-FFF2-40B4-BE49-F238E27FC236}">
                <a16:creationId xmlns:a16="http://schemas.microsoft.com/office/drawing/2014/main" id="{7F5ED11C-B80F-454D-A229-29BF84C5A42A}"/>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1051208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arogozhnikov.github.io</a:t>
            </a:r>
            <a:r>
              <a:rPr lang="en-US" dirty="0"/>
              <a:t>/2016/06/24/</a:t>
            </a:r>
            <a:r>
              <a:rPr lang="en-US" dirty="0" err="1"/>
              <a:t>gradient_boosting_explained.html</a:t>
            </a:r>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51</a:t>
            </a:fld>
            <a:endParaRPr lang="en-US" dirty="0"/>
          </a:p>
        </p:txBody>
      </p:sp>
    </p:spTree>
    <p:extLst>
      <p:ext uri="{BB962C8B-B14F-4D97-AF65-F5344CB8AC3E}">
        <p14:creationId xmlns:p14="http://schemas.microsoft.com/office/powerpoint/2010/main" val="403577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22</a:t>
            </a:fld>
            <a:endParaRPr lang="en-US" dirty="0"/>
          </a:p>
        </p:txBody>
      </p:sp>
    </p:spTree>
    <p:extLst>
      <p:ext uri="{BB962C8B-B14F-4D97-AF65-F5344CB8AC3E}">
        <p14:creationId xmlns:p14="http://schemas.microsoft.com/office/powerpoint/2010/main" val="303974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10A0A8-E1CD-7943-807F-A6AFB5019A40}" type="slidenum">
              <a:rPr lang="en-US" altLang="en-US" smtClean="0"/>
              <a:pPr/>
              <a:t>23</a:t>
            </a:fld>
            <a:endParaRPr lang="en-US" altLang="en-US"/>
          </a:p>
        </p:txBody>
      </p:sp>
    </p:spTree>
    <p:extLst>
      <p:ext uri="{BB962C8B-B14F-4D97-AF65-F5344CB8AC3E}">
        <p14:creationId xmlns:p14="http://schemas.microsoft.com/office/powerpoint/2010/main" val="223154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1EE09B-3F28-824A-90CE-E04F93507E90}"/>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38F9788-2DD8-B34D-A5C7-B380725A3151}" type="slidenum">
              <a:rPr lang="en-US" altLang="en-US" sz="1200"/>
              <a:pPr eaLnBrk="1" hangingPunct="1"/>
              <a:t>36</a:t>
            </a:fld>
            <a:endParaRPr lang="en-US" altLang="en-US" sz="1200"/>
          </a:p>
        </p:txBody>
      </p:sp>
      <p:sp>
        <p:nvSpPr>
          <p:cNvPr id="46082" name="Slide Image Placeholder 1">
            <a:extLst>
              <a:ext uri="{FF2B5EF4-FFF2-40B4-BE49-F238E27FC236}">
                <a16:creationId xmlns:a16="http://schemas.microsoft.com/office/drawing/2014/main" id="{176D9599-CF6E-C94C-9D17-08DE44E3927E}"/>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46083" name="Notes Placeholder 2">
            <a:extLst>
              <a:ext uri="{FF2B5EF4-FFF2-40B4-BE49-F238E27FC236}">
                <a16:creationId xmlns:a16="http://schemas.microsoft.com/office/drawing/2014/main" id="{25AA90B2-0CBA-8540-8E67-AD4F5B865678}"/>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136966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52E4335-9ECD-F143-B70F-3E5B10EEA0F4}"/>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DA3C345-00D9-F142-BFB1-9B5410BF2882}" type="slidenum">
              <a:rPr lang="en-US" altLang="en-US" sz="1200"/>
              <a:pPr eaLnBrk="1" hangingPunct="1"/>
              <a:t>37</a:t>
            </a:fld>
            <a:endParaRPr lang="en-US" altLang="en-US" sz="1200"/>
          </a:p>
        </p:txBody>
      </p:sp>
      <p:sp>
        <p:nvSpPr>
          <p:cNvPr id="48130" name="Slide Image Placeholder 1">
            <a:extLst>
              <a:ext uri="{FF2B5EF4-FFF2-40B4-BE49-F238E27FC236}">
                <a16:creationId xmlns:a16="http://schemas.microsoft.com/office/drawing/2014/main" id="{F0F347E9-EFA8-1E40-99D9-CBEC8618FC47}"/>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48131" name="Notes Placeholder 2">
            <a:extLst>
              <a:ext uri="{FF2B5EF4-FFF2-40B4-BE49-F238E27FC236}">
                <a16:creationId xmlns:a16="http://schemas.microsoft.com/office/drawing/2014/main" id="{23844E2F-FD2D-4F4F-95E2-CC21F4CB684A}"/>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2008308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7D023E-CE9A-ED45-8B90-415C149184B1}"/>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437779-9545-594A-8080-BB92BA1353DD}" type="slidenum">
              <a:rPr lang="en-US" altLang="en-US" sz="1200"/>
              <a:pPr eaLnBrk="1" hangingPunct="1"/>
              <a:t>38</a:t>
            </a:fld>
            <a:endParaRPr lang="en-US" altLang="en-US" sz="1200"/>
          </a:p>
        </p:txBody>
      </p:sp>
      <p:sp>
        <p:nvSpPr>
          <p:cNvPr id="54274" name="Slide Image Placeholder 1">
            <a:extLst>
              <a:ext uri="{FF2B5EF4-FFF2-40B4-BE49-F238E27FC236}">
                <a16:creationId xmlns:a16="http://schemas.microsoft.com/office/drawing/2014/main" id="{0A7DD668-05EF-524F-8AB9-BDAEE01805E2}"/>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54275" name="Notes Placeholder 2">
            <a:extLst>
              <a:ext uri="{FF2B5EF4-FFF2-40B4-BE49-F238E27FC236}">
                <a16:creationId xmlns:a16="http://schemas.microsoft.com/office/drawing/2014/main" id="{0AAC1351-48A4-B140-9B43-DB429FDD81B1}"/>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347709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C9E80C-6FFF-904D-A552-32FC18D74EE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6149A76-6962-394E-B8B1-BCCEBF430BD5}" type="slidenum">
              <a:rPr lang="en-US" altLang="en-US" sz="1200"/>
              <a:pPr eaLnBrk="1" hangingPunct="1"/>
              <a:t>39</a:t>
            </a:fld>
            <a:endParaRPr lang="en-US" altLang="en-US" sz="1200"/>
          </a:p>
        </p:txBody>
      </p:sp>
      <p:sp>
        <p:nvSpPr>
          <p:cNvPr id="56322" name="Slide Image Placeholder 1">
            <a:extLst>
              <a:ext uri="{FF2B5EF4-FFF2-40B4-BE49-F238E27FC236}">
                <a16:creationId xmlns:a16="http://schemas.microsoft.com/office/drawing/2014/main" id="{891F8D81-7190-CB4F-BE0B-A6AE8677C77D}"/>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56323" name="Notes Placeholder 2">
            <a:extLst>
              <a:ext uri="{FF2B5EF4-FFF2-40B4-BE49-F238E27FC236}">
                <a16:creationId xmlns:a16="http://schemas.microsoft.com/office/drawing/2014/main" id="{7DCDF547-3116-9A48-BD56-8E4BE08F8A77}"/>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276088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FF1450-5633-2142-A3EA-6585192E26C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DE3FEDD-CEB6-F74D-9529-4E4AD65D7464}" type="slidenum">
              <a:rPr lang="en-US" altLang="en-US" sz="1200"/>
              <a:pPr eaLnBrk="1" hangingPunct="1"/>
              <a:t>40</a:t>
            </a:fld>
            <a:endParaRPr lang="en-US" altLang="en-US" sz="1200"/>
          </a:p>
        </p:txBody>
      </p:sp>
      <p:sp>
        <p:nvSpPr>
          <p:cNvPr id="58370" name="Slide Image Placeholder 1">
            <a:extLst>
              <a:ext uri="{FF2B5EF4-FFF2-40B4-BE49-F238E27FC236}">
                <a16:creationId xmlns:a16="http://schemas.microsoft.com/office/drawing/2014/main" id="{AAF98611-7471-644C-AE72-71181C109BAA}"/>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58371" name="Notes Placeholder 2">
            <a:extLst>
              <a:ext uri="{FF2B5EF4-FFF2-40B4-BE49-F238E27FC236}">
                <a16:creationId xmlns:a16="http://schemas.microsoft.com/office/drawing/2014/main" id="{5FE60811-A184-9046-B77A-D9D6D88C7260}"/>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356854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348333-34C1-BF42-9F4C-5625F207AED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E9DBDD6-EF4C-DC4E-9879-3253DB6900F3}" type="slidenum">
              <a:rPr lang="en-US" altLang="en-US" sz="1200"/>
              <a:pPr eaLnBrk="1" hangingPunct="1"/>
              <a:t>41</a:t>
            </a:fld>
            <a:endParaRPr lang="en-US" altLang="en-US" sz="1200"/>
          </a:p>
        </p:txBody>
      </p:sp>
      <p:sp>
        <p:nvSpPr>
          <p:cNvPr id="60418" name="Slide Image Placeholder 1">
            <a:extLst>
              <a:ext uri="{FF2B5EF4-FFF2-40B4-BE49-F238E27FC236}">
                <a16:creationId xmlns:a16="http://schemas.microsoft.com/office/drawing/2014/main" id="{E64F0E72-3A05-F440-BA6B-5AAD65C1730D}"/>
              </a:ext>
            </a:extLst>
          </p:cNvPr>
          <p:cNvSpPr>
            <a:spLocks noGrp="1" noRot="1" noChangeAspect="1" noTextEdit="1"/>
          </p:cNvSpPr>
          <p:nvPr>
            <p:ph type="sldImg"/>
          </p:nvPr>
        </p:nvSpPr>
        <p:spPr>
          <a:xfrm>
            <a:off x="1155700" y="693738"/>
            <a:ext cx="4549775"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60419" name="Notes Placeholder 2">
            <a:extLst>
              <a:ext uri="{FF2B5EF4-FFF2-40B4-BE49-F238E27FC236}">
                <a16:creationId xmlns:a16="http://schemas.microsoft.com/office/drawing/2014/main" id="{24461250-BADE-A44D-A528-F4AF523510F3}"/>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3538726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215444"/>
          </a:xfrm>
          <a:prstGeom prst="rect">
            <a:avLst/>
          </a:prstGeom>
        </p:spPr>
        <p:txBody>
          <a:bodyPr wrap="square" lIns="0" tIns="0" rIns="0" bIns="0">
            <a:spAutoFit/>
          </a:bodyPr>
          <a:lstStyle>
            <a:lvl1pPr>
              <a:defRPr sz="1400" b="0" i="0">
                <a:solidFill>
                  <a:srgbClr val="00B050"/>
                </a:solidFill>
                <a:latin typeface="Calibri"/>
                <a:cs typeface="Calibri"/>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00B05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5/18/24</a:t>
            </a:fld>
            <a:endParaRPr lang="en-US"/>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84455">
              <a:lnSpc>
                <a:spcPts val="670"/>
              </a:lnSpc>
            </a:pPr>
            <a:fld id="{81D60167-4931-47E6-BA6A-407CBD079E47}" type="slidenum">
              <a:rPr dirty="0"/>
              <a:t>‹#›</a:t>
            </a:fld>
            <a:r>
              <a:rPr spc="-240" dirty="0"/>
              <a:t> </a:t>
            </a:r>
            <a:r>
              <a:rPr dirty="0"/>
              <a:t>/</a:t>
            </a:r>
            <a:r>
              <a:rPr spc="-240" dirty="0"/>
              <a:t> </a:t>
            </a:r>
            <a:r>
              <a:rPr spc="-25" dirty="0"/>
              <a:t>21</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4608004" cy="449999"/>
          </a:xfrm>
          <a:prstGeom prst="rect">
            <a:avLst/>
          </a:prstGeom>
        </p:spPr>
      </p:pic>
      <p:sp>
        <p:nvSpPr>
          <p:cNvPr id="2" name="Holder 2"/>
          <p:cNvSpPr>
            <a:spLocks noGrp="1"/>
          </p:cNvSpPr>
          <p:nvPr>
            <p:ph type="title"/>
          </p:nvPr>
        </p:nvSpPr>
        <p:spPr>
          <a:xfrm>
            <a:off x="606488" y="211465"/>
            <a:ext cx="3394075" cy="215444"/>
          </a:xfrm>
          <a:prstGeom prst="rect">
            <a:avLst/>
          </a:prstGeom>
        </p:spPr>
        <p:txBody>
          <a:bodyPr wrap="square" lIns="0" tIns="0" rIns="0" bIns="0">
            <a:spAutoFit/>
          </a:bodyPr>
          <a:lstStyle>
            <a:lvl1pPr>
              <a:defRPr sz="1400" b="0" i="0">
                <a:solidFill>
                  <a:srgbClr val="3333B2"/>
                </a:solidFill>
                <a:latin typeface="Calibri"/>
                <a:cs typeface="Calibri"/>
              </a:defRPr>
            </a:lvl1pPr>
          </a:lstStyle>
          <a:p>
            <a:pPr rtl="0"/>
            <a:endParaRPr dirty="0"/>
          </a:p>
        </p:txBody>
      </p:sp>
      <p:sp>
        <p:nvSpPr>
          <p:cNvPr id="3" name="Holder 3"/>
          <p:cNvSpPr>
            <a:spLocks noGrp="1"/>
          </p:cNvSpPr>
          <p:nvPr>
            <p:ph type="body" idx="1"/>
          </p:nvPr>
        </p:nvSpPr>
        <p:spPr>
          <a:xfrm>
            <a:off x="491858" y="1078076"/>
            <a:ext cx="3766820" cy="133858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567434" y="3218497"/>
            <a:ext cx="1475232" cy="138499"/>
          </a:xfrm>
          <a:prstGeom prst="rect">
            <a:avLst/>
          </a:prstGeom>
        </p:spPr>
        <p:txBody>
          <a:bodyPr wrap="square" lIns="0" tIns="0" rIns="0" bIns="0">
            <a:spAutoFit/>
          </a:bodyPr>
          <a:lstStyle>
            <a:lvl1pPr algn="ctr">
              <a:defRPr sz="900">
                <a:solidFill>
                  <a:schemeClr val="tx1">
                    <a:tint val="75000"/>
                  </a:schemeClr>
                </a:solidFill>
              </a:defRPr>
            </a:lvl1pPr>
          </a:lstStyle>
          <a:p>
            <a:pPr rtl="0"/>
            <a:endParaRPr lang="en-JO" dirty="0"/>
          </a:p>
        </p:txBody>
      </p:sp>
      <p:sp>
        <p:nvSpPr>
          <p:cNvPr id="5" name="Holder 5"/>
          <p:cNvSpPr>
            <a:spLocks noGrp="1"/>
          </p:cNvSpPr>
          <p:nvPr>
            <p:ph type="dt" sz="half" idx="6"/>
          </p:nvPr>
        </p:nvSpPr>
        <p:spPr>
          <a:xfrm>
            <a:off x="230505" y="3218497"/>
            <a:ext cx="1060323" cy="123111"/>
          </a:xfrm>
          <a:prstGeom prst="rect">
            <a:avLst/>
          </a:prstGeom>
        </p:spPr>
        <p:txBody>
          <a:bodyPr wrap="square" lIns="0" tIns="0" rIns="0" bIns="0">
            <a:spAutoFit/>
          </a:bodyPr>
          <a:lstStyle>
            <a:lvl1pPr algn="l">
              <a:defRPr sz="800">
                <a:solidFill>
                  <a:schemeClr val="tx1">
                    <a:tint val="75000"/>
                  </a:schemeClr>
                </a:solidFill>
              </a:defRPr>
            </a:lvl1pPr>
          </a:lstStyle>
          <a:p>
            <a:fld id="{1D8BD707-D9CF-40AE-B4C6-C98DA3205C09}" type="datetimeFigureOut">
              <a:rPr lang="en-US" smtClean="0"/>
              <a:pPr/>
              <a:t>5/18/24</a:t>
            </a:fld>
            <a:endParaRPr lang="en-US" dirty="0"/>
          </a:p>
        </p:txBody>
      </p:sp>
      <p:sp>
        <p:nvSpPr>
          <p:cNvPr id="6" name="Holder 6"/>
          <p:cNvSpPr>
            <a:spLocks noGrp="1"/>
          </p:cNvSpPr>
          <p:nvPr>
            <p:ph type="sldNum" sz="quarter" idx="7"/>
          </p:nvPr>
        </p:nvSpPr>
        <p:spPr>
          <a:xfrm>
            <a:off x="4214215" y="3342078"/>
            <a:ext cx="314362" cy="183063"/>
          </a:xfrm>
          <a:prstGeom prst="rect">
            <a:avLst/>
          </a:prstGeom>
        </p:spPr>
        <p:txBody>
          <a:bodyPr wrap="square" lIns="0" tIns="0" rIns="0" bIns="0">
            <a:spAutoFit/>
          </a:bodyPr>
          <a:lstStyle>
            <a:lvl1pPr>
              <a:defRPr sz="800" b="0" i="0">
                <a:solidFill>
                  <a:srgbClr val="7F7F7F"/>
                </a:solidFill>
                <a:latin typeface="Lucida Console"/>
                <a:cs typeface="Lucida Console"/>
              </a:defRPr>
            </a:lvl1pPr>
          </a:lstStyle>
          <a:p>
            <a:pPr marL="84455">
              <a:lnSpc>
                <a:spcPts val="670"/>
              </a:lnSpc>
            </a:pPr>
            <a:fld id="{81D60167-4931-47E6-BA6A-407CBD079E47}" type="slidenum">
              <a:rPr lang="en-JO" smtClean="0"/>
              <a:pPr marL="84455">
                <a:lnSpc>
                  <a:spcPts val="670"/>
                </a:lnSpc>
              </a:pPr>
              <a:t>‹#›</a:t>
            </a:fld>
            <a:r>
              <a:rPr lang="en-JO" spc="-240"/>
              <a:t> </a:t>
            </a:r>
            <a:r>
              <a:rPr lang="en-JO"/>
              <a:t>/</a:t>
            </a:r>
            <a:r>
              <a:rPr lang="en-JO" spc="-240"/>
              <a:t> </a:t>
            </a:r>
            <a:r>
              <a:rPr lang="en-JO" spc="-25"/>
              <a:t>21</a:t>
            </a:r>
            <a:endParaRPr lang="en-JO"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solidFill>
            <a:srgbClr val="00B050"/>
          </a:solidFill>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youtu.be/J4Wdy0Wc_xQ?t=7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oleObject" Target="../embeddings/oleObject3.bin"/><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9.emf"/><Relationship Id="rId5" Type="http://schemas.openxmlformats.org/officeDocument/2006/relationships/oleObject" Target="../embeddings/oleObject5.bin"/><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oleObject" Target="../embeddings/oleObject7.bin"/><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emf"/><Relationship Id="rId5" Type="http://schemas.openxmlformats.org/officeDocument/2006/relationships/oleObject" Target="../embeddings/oleObject9.bin"/><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arogozhnikov.github.io/2016/07/05/gradient_boosting_playground.html" TargetMode="External"/><Relationship Id="rId5" Type="http://schemas.openxmlformats.org/officeDocument/2006/relationships/hyperlink" Target="http://arogozhnikov.github.io/2016/06/24/gradient_boosting_explained.html" TargetMode="Externa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channel/UCtYLUTtgS3k1Fg4y5tAhLb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08- Ensemble Learning</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29AC-10F8-444E-990E-F526B14C3AF8}"/>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56C97A35-9748-8A40-B1CC-4993E14FB34F}"/>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768D025F-9039-E046-8F95-5294064454B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A6F91D29-BFF7-8642-8F74-C5801F4FB73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F02BBCFF-5A23-704B-85E2-86AD2EDD5DA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10</a:t>
            </a:fld>
            <a:endParaRPr lang="en-US" dirty="0"/>
          </a:p>
        </p:txBody>
      </p:sp>
      <p:pic>
        <p:nvPicPr>
          <p:cNvPr id="7" name="Picture 6">
            <a:extLst>
              <a:ext uri="{FF2B5EF4-FFF2-40B4-BE49-F238E27FC236}">
                <a16:creationId xmlns:a16="http://schemas.microsoft.com/office/drawing/2014/main" id="{BDCEC6E0-06B9-0847-B09B-214FA74F735D}"/>
              </a:ext>
            </a:extLst>
          </p:cNvPr>
          <p:cNvPicPr>
            <a:picLocks noChangeAspect="1"/>
          </p:cNvPicPr>
          <p:nvPr/>
        </p:nvPicPr>
        <p:blipFill>
          <a:blip r:embed="rId3"/>
          <a:stretch>
            <a:fillRect/>
          </a:stretch>
        </p:blipFill>
        <p:spPr>
          <a:xfrm>
            <a:off x="118854" y="871826"/>
            <a:ext cx="4325375" cy="803284"/>
          </a:xfrm>
          <a:prstGeom prst="rect">
            <a:avLst/>
          </a:prstGeom>
        </p:spPr>
      </p:pic>
      <p:pic>
        <p:nvPicPr>
          <p:cNvPr id="8" name="Picture 7">
            <a:extLst>
              <a:ext uri="{FF2B5EF4-FFF2-40B4-BE49-F238E27FC236}">
                <a16:creationId xmlns:a16="http://schemas.microsoft.com/office/drawing/2014/main" id="{EB9CECEB-9266-4A4A-AC8F-DE40598DB12C}"/>
              </a:ext>
            </a:extLst>
          </p:cNvPr>
          <p:cNvPicPr>
            <a:picLocks noChangeAspect="1"/>
          </p:cNvPicPr>
          <p:nvPr/>
        </p:nvPicPr>
        <p:blipFill>
          <a:blip r:embed="rId4"/>
          <a:stretch>
            <a:fillRect/>
          </a:stretch>
        </p:blipFill>
        <p:spPr>
          <a:xfrm>
            <a:off x="1155217" y="1569512"/>
            <a:ext cx="2299667" cy="1236169"/>
          </a:xfrm>
          <a:prstGeom prst="rect">
            <a:avLst/>
          </a:prstGeom>
        </p:spPr>
      </p:pic>
    </p:spTree>
    <p:extLst>
      <p:ext uri="{BB962C8B-B14F-4D97-AF65-F5344CB8AC3E}">
        <p14:creationId xmlns:p14="http://schemas.microsoft.com/office/powerpoint/2010/main" val="105880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105-D205-7849-99A4-62120263D4B1}"/>
              </a:ext>
            </a:extLst>
          </p:cNvPr>
          <p:cNvSpPr>
            <a:spLocks noGrp="1"/>
          </p:cNvSpPr>
          <p:nvPr>
            <p:ph type="title"/>
          </p:nvPr>
        </p:nvSpPr>
        <p:spPr/>
        <p:txBody>
          <a:bodyPr>
            <a:normAutofit/>
          </a:bodyPr>
          <a:lstStyle/>
          <a:p>
            <a:r>
              <a:rPr lang="en-US" b="1" dirty="0"/>
              <a:t>Methods of Voting</a:t>
            </a:r>
            <a:endParaRPr lang="en-US" dirty="0"/>
          </a:p>
        </p:txBody>
      </p:sp>
      <p:sp>
        <p:nvSpPr>
          <p:cNvPr id="3" name="Content Placeholder 2">
            <a:extLst>
              <a:ext uri="{FF2B5EF4-FFF2-40B4-BE49-F238E27FC236}">
                <a16:creationId xmlns:a16="http://schemas.microsoft.com/office/drawing/2014/main" id="{639D4AD0-2F90-7E42-BA97-67F50951FC53}"/>
              </a:ext>
            </a:extLst>
          </p:cNvPr>
          <p:cNvSpPr>
            <a:spLocks noGrp="1"/>
          </p:cNvSpPr>
          <p:nvPr>
            <p:ph idx="1"/>
          </p:nvPr>
        </p:nvSpPr>
        <p:spPr>
          <a:xfrm>
            <a:off x="243932" y="511175"/>
            <a:ext cx="4194717" cy="2819400"/>
          </a:xfrm>
        </p:spPr>
        <p:txBody>
          <a:bodyPr>
            <a:noAutofit/>
          </a:bodyPr>
          <a:lstStyle/>
          <a:p>
            <a:r>
              <a:rPr lang="en-US" sz="900" b="1" dirty="0"/>
              <a:t>Majority Voting </a:t>
            </a:r>
          </a:p>
          <a:p>
            <a:pPr lvl="1"/>
            <a:r>
              <a:rPr lang="en-US" sz="800" dirty="0"/>
              <a:t>Every model makes a prediction (votes) for each test instance and the final output prediction is the one that receives </a:t>
            </a:r>
            <a:r>
              <a:rPr lang="en-US" sz="800" dirty="0">
                <a:solidFill>
                  <a:srgbClr val="FF0000"/>
                </a:solidFill>
              </a:rPr>
              <a:t>more than half of the votes</a:t>
            </a:r>
            <a:r>
              <a:rPr lang="en-US" sz="800" dirty="0"/>
              <a:t>. If none of the predictions get more than half of the votes, we may say that the ensemble method could not make a stable prediction for this instance. Although this is a widely used technique, </a:t>
            </a:r>
            <a:r>
              <a:rPr lang="en-US" sz="800" dirty="0">
                <a:solidFill>
                  <a:srgbClr val="FF0000"/>
                </a:solidFill>
              </a:rPr>
              <a:t>you may try the most voted prediction</a:t>
            </a:r>
            <a:r>
              <a:rPr lang="en-US" sz="800" dirty="0"/>
              <a:t> (even if that is less than half of the votes) as the final prediction. In some articles, you may see this method being called “plurality voting”.</a:t>
            </a:r>
          </a:p>
          <a:p>
            <a:r>
              <a:rPr lang="en-US" sz="900" b="1" dirty="0"/>
              <a:t>Weighted Voting</a:t>
            </a:r>
          </a:p>
          <a:p>
            <a:pPr lvl="1"/>
            <a:r>
              <a:rPr lang="en-US" sz="800" dirty="0"/>
              <a:t>Unlike majority voting, where each model has the same rights, we can increase the importance of one or more models. In weighted voting you count the prediction of the better models multiple times. Finding a reasonable set of weights is up to you.</a:t>
            </a:r>
          </a:p>
          <a:p>
            <a:r>
              <a:rPr lang="en-US" sz="900" b="1" dirty="0"/>
              <a:t>Simple Averaging</a:t>
            </a:r>
          </a:p>
          <a:p>
            <a:pPr lvl="1" fontAlgn="base"/>
            <a:r>
              <a:rPr lang="en-US" sz="800" dirty="0"/>
              <a:t>In simple averaging method, for every instance of test dataset, the average predictions are calculated. This method often reduces overfit and creates a smoother regression model.</a:t>
            </a:r>
          </a:p>
          <a:p>
            <a:pPr fontAlgn="base"/>
            <a:r>
              <a:rPr lang="en-US" sz="900" b="1" dirty="0"/>
              <a:t>Weighted Averaging</a:t>
            </a:r>
          </a:p>
          <a:p>
            <a:pPr lvl="1" fontAlgn="base"/>
            <a:r>
              <a:rPr lang="en-US" sz="800" dirty="0"/>
              <a:t>Weighted averaging is a slightly modified version of simple averaging, where the prediction of each model is multiplied by the weight and then their average is calculated.</a:t>
            </a:r>
          </a:p>
        </p:txBody>
      </p:sp>
      <p:sp>
        <p:nvSpPr>
          <p:cNvPr id="4" name="Date Placeholder 3">
            <a:extLst>
              <a:ext uri="{FF2B5EF4-FFF2-40B4-BE49-F238E27FC236}">
                <a16:creationId xmlns:a16="http://schemas.microsoft.com/office/drawing/2014/main" id="{7FD053DE-CF4F-A44F-B533-F5CE4A5EA1C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7FA628BA-B66E-1D42-9B6D-4D824F00848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E53BC10A-7941-874C-881B-0C0359132B8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11</a:t>
            </a:fld>
            <a:endParaRPr lang="en-US" dirty="0"/>
          </a:p>
        </p:txBody>
      </p:sp>
    </p:spTree>
    <p:extLst>
      <p:ext uri="{BB962C8B-B14F-4D97-AF65-F5344CB8AC3E}">
        <p14:creationId xmlns:p14="http://schemas.microsoft.com/office/powerpoint/2010/main" val="379085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5561-5313-1642-AF3F-CBD978A1BAFA}"/>
              </a:ext>
            </a:extLst>
          </p:cNvPr>
          <p:cNvSpPr>
            <a:spLocks noGrp="1"/>
          </p:cNvSpPr>
          <p:nvPr>
            <p:ph type="title"/>
          </p:nvPr>
        </p:nvSpPr>
        <p:spPr/>
        <p:txBody>
          <a:bodyPr>
            <a:normAutofit/>
          </a:bodyPr>
          <a:lstStyle/>
          <a:p>
            <a:r>
              <a:rPr lang="en-US" b="1" dirty="0"/>
              <a:t>Bagging and Pasting</a:t>
            </a:r>
            <a:endParaRPr lang="en-US" dirty="0"/>
          </a:p>
        </p:txBody>
      </p:sp>
      <p:sp>
        <p:nvSpPr>
          <p:cNvPr id="3" name="Content Placeholder 2">
            <a:extLst>
              <a:ext uri="{FF2B5EF4-FFF2-40B4-BE49-F238E27FC236}">
                <a16:creationId xmlns:a16="http://schemas.microsoft.com/office/drawing/2014/main" id="{15117781-CEB6-A342-8C23-75ADB1AEAC13}"/>
              </a:ext>
            </a:extLst>
          </p:cNvPr>
          <p:cNvSpPr>
            <a:spLocks noGrp="1"/>
          </p:cNvSpPr>
          <p:nvPr>
            <p:ph idx="1"/>
          </p:nvPr>
        </p:nvSpPr>
        <p:spPr>
          <a:xfrm>
            <a:off x="62996" y="602093"/>
            <a:ext cx="2456441" cy="2769989"/>
          </a:xfrm>
        </p:spPr>
        <p:txBody>
          <a:bodyPr/>
          <a:lstStyle/>
          <a:p>
            <a:r>
              <a:rPr lang="en-US" sz="1000" dirty="0"/>
              <a:t>Instead of running various models on a single dataset, you can use a </a:t>
            </a:r>
            <a:r>
              <a:rPr lang="en-US" sz="1000" dirty="0">
                <a:solidFill>
                  <a:srgbClr val="FF0000"/>
                </a:solidFill>
              </a:rPr>
              <a:t>single model </a:t>
            </a:r>
            <a:r>
              <a:rPr lang="en-US" sz="1000" dirty="0"/>
              <a:t>over various </a:t>
            </a:r>
            <a:r>
              <a:rPr lang="en-US" sz="1000" dirty="0">
                <a:solidFill>
                  <a:srgbClr val="FF0000"/>
                </a:solidFill>
              </a:rPr>
              <a:t>random subsets of the dataset</a:t>
            </a:r>
            <a:r>
              <a:rPr lang="en-US" sz="1000" dirty="0"/>
              <a:t>. </a:t>
            </a:r>
          </a:p>
          <a:p>
            <a:r>
              <a:rPr lang="en-US" sz="1000" dirty="0"/>
              <a:t>Random sampling with replacement is called </a:t>
            </a:r>
            <a:r>
              <a:rPr lang="en-US" sz="1000" i="1" dirty="0"/>
              <a:t>Bagging</a:t>
            </a:r>
            <a:r>
              <a:rPr lang="en-US" sz="1000" dirty="0"/>
              <a:t>, short for </a:t>
            </a:r>
            <a:r>
              <a:rPr lang="en-US" sz="1000" i="1" dirty="0">
                <a:solidFill>
                  <a:srgbClr val="FF0000"/>
                </a:solidFill>
              </a:rPr>
              <a:t>bootstrap aggregating</a:t>
            </a:r>
            <a:r>
              <a:rPr lang="en-US" sz="1000" dirty="0"/>
              <a:t>. </a:t>
            </a:r>
          </a:p>
          <a:p>
            <a:endParaRPr lang="en-US" sz="1000" dirty="0"/>
          </a:p>
          <a:p>
            <a:r>
              <a:rPr lang="en-US" sz="1000" dirty="0"/>
              <a:t>In case of </a:t>
            </a:r>
            <a:r>
              <a:rPr lang="en-US" sz="1000" i="1" dirty="0"/>
              <a:t>Pasting</a:t>
            </a:r>
            <a:r>
              <a:rPr lang="en-US" sz="1000" dirty="0"/>
              <a:t>, the same process applies, only difference being that pasting doesn’t allow training instances to be sampled several times for the same predictors.</a:t>
            </a:r>
          </a:p>
          <a:p>
            <a:endParaRPr lang="en-US" sz="1000" dirty="0"/>
          </a:p>
          <a:p>
            <a:r>
              <a:rPr lang="en-US" sz="1000" dirty="0"/>
              <a:t>SO, When sampling is performed </a:t>
            </a:r>
            <a:r>
              <a:rPr lang="en-US" sz="1000" dirty="0">
                <a:solidFill>
                  <a:srgbClr val="FF0000"/>
                </a:solidFill>
              </a:rPr>
              <a:t>with replacement</a:t>
            </a:r>
            <a:r>
              <a:rPr lang="en-US" sz="1000" dirty="0"/>
              <a:t>, this method is called </a:t>
            </a:r>
            <a:r>
              <a:rPr lang="en-US" sz="1000" dirty="0">
                <a:solidFill>
                  <a:srgbClr val="FF0000"/>
                </a:solidFill>
              </a:rPr>
              <a:t>bagging</a:t>
            </a:r>
            <a:r>
              <a:rPr lang="en-US" sz="1000" dirty="0"/>
              <a:t> (short for bootstrap aggregating). When sampling is performed </a:t>
            </a:r>
            <a:r>
              <a:rPr lang="en-US" sz="1000" dirty="0">
                <a:solidFill>
                  <a:srgbClr val="FF0000"/>
                </a:solidFill>
              </a:rPr>
              <a:t>without replacement</a:t>
            </a:r>
            <a:r>
              <a:rPr lang="en-US" sz="1000" dirty="0"/>
              <a:t>, it is called </a:t>
            </a:r>
            <a:r>
              <a:rPr lang="en-US" sz="1000" dirty="0">
                <a:solidFill>
                  <a:srgbClr val="FF0000"/>
                </a:solidFill>
              </a:rPr>
              <a:t>pasting</a:t>
            </a:r>
            <a:r>
              <a:rPr lang="en-US" sz="1000" dirty="0"/>
              <a:t>.</a:t>
            </a:r>
          </a:p>
          <a:p>
            <a:endParaRPr lang="en-US" sz="1000" dirty="0"/>
          </a:p>
        </p:txBody>
      </p:sp>
      <p:sp>
        <p:nvSpPr>
          <p:cNvPr id="4" name="Date Placeholder 3">
            <a:extLst>
              <a:ext uri="{FF2B5EF4-FFF2-40B4-BE49-F238E27FC236}">
                <a16:creationId xmlns:a16="http://schemas.microsoft.com/office/drawing/2014/main" id="{FE2D10E2-911D-454D-8046-AA9AED1E67A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6" name="Slide Number Placeholder 5">
            <a:extLst>
              <a:ext uri="{FF2B5EF4-FFF2-40B4-BE49-F238E27FC236}">
                <a16:creationId xmlns:a16="http://schemas.microsoft.com/office/drawing/2014/main" id="{69133297-C17F-7842-A342-F8A5DFCC7C3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12</a:t>
            </a:fld>
            <a:endParaRPr lang="en-US" dirty="0"/>
          </a:p>
        </p:txBody>
      </p:sp>
      <p:pic>
        <p:nvPicPr>
          <p:cNvPr id="7" name="Picture 6">
            <a:extLst>
              <a:ext uri="{FF2B5EF4-FFF2-40B4-BE49-F238E27FC236}">
                <a16:creationId xmlns:a16="http://schemas.microsoft.com/office/drawing/2014/main" id="{09221B2D-979E-D54E-A3D5-2FFB2AE13869}"/>
              </a:ext>
            </a:extLst>
          </p:cNvPr>
          <p:cNvPicPr>
            <a:picLocks noChangeAspect="1"/>
          </p:cNvPicPr>
          <p:nvPr/>
        </p:nvPicPr>
        <p:blipFill>
          <a:blip r:embed="rId2"/>
          <a:stretch>
            <a:fillRect/>
          </a:stretch>
        </p:blipFill>
        <p:spPr>
          <a:xfrm>
            <a:off x="2519438" y="459619"/>
            <a:ext cx="2102375" cy="1183044"/>
          </a:xfrm>
          <a:prstGeom prst="rect">
            <a:avLst/>
          </a:prstGeom>
        </p:spPr>
      </p:pic>
      <p:sp>
        <p:nvSpPr>
          <p:cNvPr id="8" name="Rectangle 7">
            <a:extLst>
              <a:ext uri="{FF2B5EF4-FFF2-40B4-BE49-F238E27FC236}">
                <a16:creationId xmlns:a16="http://schemas.microsoft.com/office/drawing/2014/main" id="{6DFAE8D6-4D8D-2A4F-9A5F-33786A9BC081}"/>
              </a:ext>
            </a:extLst>
          </p:cNvPr>
          <p:cNvSpPr/>
          <p:nvPr/>
        </p:nvSpPr>
        <p:spPr>
          <a:xfrm>
            <a:off x="2635404" y="1756255"/>
            <a:ext cx="1911699" cy="1323439"/>
          </a:xfrm>
          <a:prstGeom prst="rect">
            <a:avLst/>
          </a:prstGeom>
        </p:spPr>
        <p:txBody>
          <a:bodyPr wrap="square">
            <a:spAutoFit/>
          </a:bodyPr>
          <a:lstStyle/>
          <a:p>
            <a:r>
              <a:rPr lang="en-US" sz="1000" dirty="0">
                <a:latin typeface="Times" pitchFamily="2" charset="0"/>
              </a:rPr>
              <a:t>Predictors can all be trained in </a:t>
            </a:r>
            <a:r>
              <a:rPr lang="en-US" sz="1000" dirty="0">
                <a:solidFill>
                  <a:srgbClr val="FF0000"/>
                </a:solidFill>
                <a:latin typeface="Times" pitchFamily="2" charset="0"/>
              </a:rPr>
              <a:t>parallel</a:t>
            </a:r>
            <a:r>
              <a:rPr lang="en-US" sz="1000" dirty="0">
                <a:latin typeface="Times" pitchFamily="2" charset="0"/>
              </a:rPr>
              <a:t>, via different</a:t>
            </a:r>
          </a:p>
          <a:p>
            <a:r>
              <a:rPr lang="en-US" sz="1000" dirty="0">
                <a:latin typeface="Times" pitchFamily="2" charset="0"/>
              </a:rPr>
              <a:t>CPU cores or even different servers. Similarly, predictions can be made in parallel. This is one of the reasons why bagging and pasting are such popular methods: they scale very well.</a:t>
            </a:r>
            <a:endParaRPr lang="en-US" sz="1000" dirty="0">
              <a:effectLst/>
              <a:latin typeface="Times" pitchFamily="2" charset="0"/>
            </a:endParaRPr>
          </a:p>
        </p:txBody>
      </p:sp>
    </p:spTree>
    <p:extLst>
      <p:ext uri="{BB962C8B-B14F-4D97-AF65-F5344CB8AC3E}">
        <p14:creationId xmlns:p14="http://schemas.microsoft.com/office/powerpoint/2010/main" val="270233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CD99-9450-214F-8C71-A23815E6AD2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A5F57F8-DC62-874B-8BA9-E5D9A4402C71}"/>
              </a:ext>
            </a:extLst>
          </p:cNvPr>
          <p:cNvSpPr>
            <a:spLocks noGrp="1"/>
          </p:cNvSpPr>
          <p:nvPr>
            <p:ph idx="1"/>
          </p:nvPr>
        </p:nvSpPr>
        <p:spPr>
          <a:xfrm>
            <a:off x="420114" y="799351"/>
            <a:ext cx="3942335" cy="2074024"/>
          </a:xfrm>
        </p:spPr>
        <p:txBody>
          <a:bodyPr/>
          <a:lstStyle/>
          <a:p>
            <a:r>
              <a:rPr lang="en-US" dirty="0"/>
              <a:t>Once all predictors are trained, the ensemble can </a:t>
            </a:r>
            <a:r>
              <a:rPr lang="en-US" dirty="0">
                <a:solidFill>
                  <a:srgbClr val="FF0000"/>
                </a:solidFill>
              </a:rPr>
              <a:t>make a prediction </a:t>
            </a:r>
            <a:r>
              <a:rPr lang="en-US" dirty="0"/>
              <a:t>for a new instance </a:t>
            </a:r>
            <a:r>
              <a:rPr lang="en-US" dirty="0">
                <a:solidFill>
                  <a:srgbClr val="FF0000"/>
                </a:solidFill>
              </a:rPr>
              <a:t>by simply aggregating the predictions</a:t>
            </a:r>
            <a:r>
              <a:rPr lang="en-US" dirty="0"/>
              <a:t> of all predictors. </a:t>
            </a:r>
          </a:p>
          <a:p>
            <a:r>
              <a:rPr lang="en-US" dirty="0"/>
              <a:t>The aggregation function is </a:t>
            </a:r>
            <a:r>
              <a:rPr lang="en-US" dirty="0">
                <a:solidFill>
                  <a:srgbClr val="FF0000"/>
                </a:solidFill>
              </a:rPr>
              <a:t>typically</a:t>
            </a:r>
            <a:r>
              <a:rPr lang="en-US" dirty="0"/>
              <a:t> the statistical </a:t>
            </a:r>
            <a:r>
              <a:rPr lang="en-US" dirty="0">
                <a:solidFill>
                  <a:srgbClr val="FF0000"/>
                </a:solidFill>
              </a:rPr>
              <a:t>mode</a:t>
            </a:r>
            <a:r>
              <a:rPr lang="en-US" dirty="0"/>
              <a:t> (i.e., the most frequent prediction, just like a hard voting classifier) for classification, </a:t>
            </a:r>
            <a:r>
              <a:rPr lang="en-US" dirty="0">
                <a:solidFill>
                  <a:srgbClr val="FF0000"/>
                </a:solidFill>
              </a:rPr>
              <a:t>or the average for regression</a:t>
            </a:r>
            <a:r>
              <a:rPr lang="en-US" dirty="0"/>
              <a:t>. </a:t>
            </a:r>
          </a:p>
          <a:p>
            <a:r>
              <a:rPr lang="en-US" dirty="0"/>
              <a:t>Each individual predictor has a higher bias than if it were trained on the original training set, but aggregation reduces both bias and variance.</a:t>
            </a:r>
          </a:p>
          <a:p>
            <a:endParaRPr lang="en-US" dirty="0"/>
          </a:p>
          <a:p>
            <a:endParaRPr lang="en-US" dirty="0"/>
          </a:p>
        </p:txBody>
      </p:sp>
      <p:sp>
        <p:nvSpPr>
          <p:cNvPr id="4" name="Date Placeholder 3">
            <a:extLst>
              <a:ext uri="{FF2B5EF4-FFF2-40B4-BE49-F238E27FC236}">
                <a16:creationId xmlns:a16="http://schemas.microsoft.com/office/drawing/2014/main" id="{8D1644B2-AB6A-8343-AA64-07F321AC593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E69CCA18-AE81-954C-935D-562F9E23935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4D4301FD-28EE-DC4A-96CA-8B3FE7FE649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13</a:t>
            </a:fld>
            <a:endParaRPr lang="en-US" dirty="0"/>
          </a:p>
        </p:txBody>
      </p:sp>
    </p:spTree>
    <p:extLst>
      <p:ext uri="{BB962C8B-B14F-4D97-AF65-F5344CB8AC3E}">
        <p14:creationId xmlns:p14="http://schemas.microsoft.com/office/powerpoint/2010/main" val="204086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E27D-E0E8-0843-A28D-CFDFD3829625}"/>
              </a:ext>
            </a:extLst>
          </p:cNvPr>
          <p:cNvSpPr>
            <a:spLocks noGrp="1"/>
          </p:cNvSpPr>
          <p:nvPr>
            <p:ph type="title"/>
          </p:nvPr>
        </p:nvSpPr>
        <p:spPr/>
        <p:txBody>
          <a:bodyPr/>
          <a:lstStyle/>
          <a:p>
            <a:r>
              <a:rPr lang="en-US" dirty="0" err="1"/>
              <a:t>Scikit</a:t>
            </a:r>
            <a:r>
              <a:rPr lang="en-US" dirty="0"/>
              <a:t>-learn</a:t>
            </a:r>
          </a:p>
        </p:txBody>
      </p:sp>
      <p:sp>
        <p:nvSpPr>
          <p:cNvPr id="3" name="Content Placeholder 2">
            <a:extLst>
              <a:ext uri="{FF2B5EF4-FFF2-40B4-BE49-F238E27FC236}">
                <a16:creationId xmlns:a16="http://schemas.microsoft.com/office/drawing/2014/main" id="{547AF442-F55D-8242-B966-192ABA5E3AFF}"/>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456FC4FA-B963-B849-84A4-5361237784F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38376C7B-DAA2-1E44-9DF9-8FD6484B756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013D4C68-2E2D-9E42-AD47-285434B4133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14</a:t>
            </a:fld>
            <a:endParaRPr lang="en-US" dirty="0"/>
          </a:p>
        </p:txBody>
      </p:sp>
      <p:pic>
        <p:nvPicPr>
          <p:cNvPr id="7" name="Picture 6">
            <a:extLst>
              <a:ext uri="{FF2B5EF4-FFF2-40B4-BE49-F238E27FC236}">
                <a16:creationId xmlns:a16="http://schemas.microsoft.com/office/drawing/2014/main" id="{D428A7D7-1C77-7340-AFC4-91400B66394E}"/>
              </a:ext>
            </a:extLst>
          </p:cNvPr>
          <p:cNvPicPr>
            <a:picLocks noChangeAspect="1"/>
          </p:cNvPicPr>
          <p:nvPr/>
        </p:nvPicPr>
        <p:blipFill>
          <a:blip r:embed="rId2"/>
          <a:stretch>
            <a:fillRect/>
          </a:stretch>
        </p:blipFill>
        <p:spPr>
          <a:xfrm>
            <a:off x="111542" y="919751"/>
            <a:ext cx="4147136" cy="2193406"/>
          </a:xfrm>
          <a:prstGeom prst="rect">
            <a:avLst/>
          </a:prstGeom>
        </p:spPr>
      </p:pic>
    </p:spTree>
    <p:extLst>
      <p:ext uri="{BB962C8B-B14F-4D97-AF65-F5344CB8AC3E}">
        <p14:creationId xmlns:p14="http://schemas.microsoft.com/office/powerpoint/2010/main" val="43147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A32B-E862-CD4F-A3B7-0052BF5544A5}"/>
              </a:ext>
            </a:extLst>
          </p:cNvPr>
          <p:cNvSpPr>
            <a:spLocks noGrp="1"/>
          </p:cNvSpPr>
          <p:nvPr>
            <p:ph type="title"/>
          </p:nvPr>
        </p:nvSpPr>
        <p:spPr/>
        <p:txBody>
          <a:bodyPr/>
          <a:lstStyle/>
          <a:p>
            <a:r>
              <a:rPr lang="en-US" dirty="0"/>
              <a:t>Continue … </a:t>
            </a:r>
          </a:p>
        </p:txBody>
      </p:sp>
      <p:sp>
        <p:nvSpPr>
          <p:cNvPr id="3" name="Content Placeholder 2">
            <a:extLst>
              <a:ext uri="{FF2B5EF4-FFF2-40B4-BE49-F238E27FC236}">
                <a16:creationId xmlns:a16="http://schemas.microsoft.com/office/drawing/2014/main" id="{65CB7319-C25D-264E-9DE9-209CE51201CA}"/>
              </a:ext>
            </a:extLst>
          </p:cNvPr>
          <p:cNvSpPr>
            <a:spLocks noGrp="1"/>
          </p:cNvSpPr>
          <p:nvPr>
            <p:ph idx="1"/>
          </p:nvPr>
        </p:nvSpPr>
        <p:spPr>
          <a:xfrm>
            <a:off x="171450" y="511175"/>
            <a:ext cx="4267200" cy="2708434"/>
          </a:xfrm>
        </p:spPr>
        <p:txBody>
          <a:bodyPr/>
          <a:lstStyle/>
          <a:p>
            <a:r>
              <a:rPr lang="en-US" b="1" dirty="0"/>
              <a:t>Random Patches and Random Subspaces</a:t>
            </a:r>
          </a:p>
          <a:p>
            <a:pPr lvl="1"/>
            <a:r>
              <a:rPr lang="en-US" sz="1100" dirty="0"/>
              <a:t>The </a:t>
            </a:r>
            <a:r>
              <a:rPr lang="en-US" sz="1100" dirty="0" err="1"/>
              <a:t>BaggingClassifier</a:t>
            </a:r>
            <a:r>
              <a:rPr lang="en-US" sz="1100" dirty="0"/>
              <a:t> class supports </a:t>
            </a:r>
            <a:r>
              <a:rPr lang="en-US" sz="1100" dirty="0">
                <a:solidFill>
                  <a:srgbClr val="FF0000"/>
                </a:solidFill>
              </a:rPr>
              <a:t>sampling the features </a:t>
            </a:r>
            <a:r>
              <a:rPr lang="en-US" sz="1100" dirty="0"/>
              <a:t>as well. This is controlled by two hyperparameters: </a:t>
            </a:r>
            <a:r>
              <a:rPr lang="en-US" sz="1100" b="1" dirty="0" err="1"/>
              <a:t>max_features</a:t>
            </a:r>
            <a:r>
              <a:rPr lang="en-US" sz="1100" b="1" dirty="0"/>
              <a:t> </a:t>
            </a:r>
            <a:r>
              <a:rPr lang="en-US" sz="1100" dirty="0"/>
              <a:t>and </a:t>
            </a:r>
            <a:r>
              <a:rPr lang="en-US" sz="1100" b="1" dirty="0" err="1"/>
              <a:t>bootstrap_features</a:t>
            </a:r>
            <a:r>
              <a:rPr lang="en-US" sz="1100" dirty="0"/>
              <a:t>. </a:t>
            </a:r>
          </a:p>
          <a:p>
            <a:pPr lvl="1"/>
            <a:r>
              <a:rPr lang="en-US" sz="1100" dirty="0"/>
              <a:t>They work the same way as </a:t>
            </a:r>
            <a:r>
              <a:rPr lang="en-US" sz="1100" dirty="0" err="1"/>
              <a:t>max_samples</a:t>
            </a:r>
            <a:r>
              <a:rPr lang="en-US" sz="1100" dirty="0"/>
              <a:t> and bootstrap, but for feature sampling instead of instance sampling. </a:t>
            </a:r>
          </a:p>
          <a:p>
            <a:pPr lvl="1"/>
            <a:r>
              <a:rPr lang="en-US" sz="1100" dirty="0"/>
              <a:t>Thus, each predictor will be trained on a random subset of the input features.</a:t>
            </a:r>
          </a:p>
          <a:p>
            <a:pPr lvl="1"/>
            <a:r>
              <a:rPr lang="en-US" sz="1100" dirty="0"/>
              <a:t>This is particularly useful when you are dealing with high-dimensional inputs</a:t>
            </a:r>
          </a:p>
          <a:p>
            <a:pPr lvl="1"/>
            <a:endParaRPr lang="en-US" sz="1100" dirty="0"/>
          </a:p>
          <a:p>
            <a:pPr lvl="1"/>
            <a:r>
              <a:rPr lang="en-US" sz="1100" dirty="0">
                <a:solidFill>
                  <a:srgbClr val="FF0000"/>
                </a:solidFill>
              </a:rPr>
              <a:t>Sampling </a:t>
            </a:r>
            <a:r>
              <a:rPr lang="en-US" sz="1100" dirty="0"/>
              <a:t>both </a:t>
            </a:r>
            <a:r>
              <a:rPr lang="en-US" sz="1100" dirty="0">
                <a:solidFill>
                  <a:srgbClr val="FF0000"/>
                </a:solidFill>
              </a:rPr>
              <a:t>training instances</a:t>
            </a:r>
            <a:r>
              <a:rPr lang="en-US" sz="1100" dirty="0"/>
              <a:t> and </a:t>
            </a:r>
            <a:r>
              <a:rPr lang="en-US" sz="1100" dirty="0">
                <a:solidFill>
                  <a:srgbClr val="FF0000"/>
                </a:solidFill>
              </a:rPr>
              <a:t>features</a:t>
            </a:r>
            <a:r>
              <a:rPr lang="en-US" sz="1100" dirty="0"/>
              <a:t> is called the </a:t>
            </a:r>
            <a:r>
              <a:rPr lang="en-US" sz="1100" b="1" u="sng" dirty="0"/>
              <a:t>Random Patches</a:t>
            </a:r>
            <a:r>
              <a:rPr lang="en-US" sz="1100" u="sng" dirty="0"/>
              <a:t> </a:t>
            </a:r>
            <a:r>
              <a:rPr lang="en-US" sz="1100" dirty="0"/>
              <a:t>method.</a:t>
            </a:r>
          </a:p>
          <a:p>
            <a:pPr lvl="1"/>
            <a:endParaRPr lang="en-US" sz="1100" dirty="0"/>
          </a:p>
          <a:p>
            <a:pPr lvl="1"/>
            <a:r>
              <a:rPr lang="en-US" sz="1100" dirty="0">
                <a:solidFill>
                  <a:srgbClr val="FF0000"/>
                </a:solidFill>
              </a:rPr>
              <a:t>Keeping all training instances</a:t>
            </a:r>
            <a:r>
              <a:rPr lang="en-US" sz="1100" dirty="0"/>
              <a:t> but </a:t>
            </a:r>
            <a:r>
              <a:rPr lang="en-US" sz="1100" dirty="0">
                <a:solidFill>
                  <a:srgbClr val="FF0000"/>
                </a:solidFill>
              </a:rPr>
              <a:t>sampling features </a:t>
            </a:r>
            <a:r>
              <a:rPr lang="en-US" sz="1100" dirty="0"/>
              <a:t>is called the </a:t>
            </a:r>
            <a:r>
              <a:rPr lang="en-US" sz="1100" b="1" u="sng" dirty="0"/>
              <a:t>Random Subspaces</a:t>
            </a:r>
            <a:r>
              <a:rPr lang="en-US" sz="1100" b="1" dirty="0"/>
              <a:t> </a:t>
            </a:r>
            <a:r>
              <a:rPr lang="en-US" sz="1100" dirty="0"/>
              <a:t>method.</a:t>
            </a:r>
          </a:p>
        </p:txBody>
      </p:sp>
      <p:sp>
        <p:nvSpPr>
          <p:cNvPr id="4" name="Date Placeholder 3">
            <a:extLst>
              <a:ext uri="{FF2B5EF4-FFF2-40B4-BE49-F238E27FC236}">
                <a16:creationId xmlns:a16="http://schemas.microsoft.com/office/drawing/2014/main" id="{77F857B9-D869-F942-8D9E-58A6EE05B7A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6" name="Slide Number Placeholder 5">
            <a:extLst>
              <a:ext uri="{FF2B5EF4-FFF2-40B4-BE49-F238E27FC236}">
                <a16:creationId xmlns:a16="http://schemas.microsoft.com/office/drawing/2014/main" id="{9E91CA5F-AD49-0241-966B-784890B840E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15</a:t>
            </a:fld>
            <a:endParaRPr lang="en-US" dirty="0"/>
          </a:p>
        </p:txBody>
      </p:sp>
    </p:spTree>
    <p:extLst>
      <p:ext uri="{BB962C8B-B14F-4D97-AF65-F5344CB8AC3E}">
        <p14:creationId xmlns:p14="http://schemas.microsoft.com/office/powerpoint/2010/main" val="283731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75CF-474E-8941-B4DD-5429C8EED863}"/>
              </a:ext>
            </a:extLst>
          </p:cNvPr>
          <p:cNvSpPr>
            <a:spLocks noGrp="1"/>
          </p:cNvSpPr>
          <p:nvPr>
            <p:ph type="title"/>
          </p:nvPr>
        </p:nvSpPr>
        <p:spPr/>
        <p:txBody>
          <a:bodyPr>
            <a:normAutofit/>
          </a:bodyPr>
          <a:lstStyle/>
          <a:p>
            <a:r>
              <a:rPr lang="en-US" dirty="0"/>
              <a:t>Random Forests</a:t>
            </a:r>
          </a:p>
        </p:txBody>
      </p:sp>
      <p:sp>
        <p:nvSpPr>
          <p:cNvPr id="3" name="Content Placeholder 2">
            <a:extLst>
              <a:ext uri="{FF2B5EF4-FFF2-40B4-BE49-F238E27FC236}">
                <a16:creationId xmlns:a16="http://schemas.microsoft.com/office/drawing/2014/main" id="{54A5D715-61D0-364D-87F5-64685AC42E77}"/>
              </a:ext>
            </a:extLst>
          </p:cNvPr>
          <p:cNvSpPr>
            <a:spLocks noGrp="1"/>
          </p:cNvSpPr>
          <p:nvPr>
            <p:ph idx="1"/>
          </p:nvPr>
        </p:nvSpPr>
        <p:spPr>
          <a:xfrm>
            <a:off x="88285" y="590050"/>
            <a:ext cx="4571641" cy="2539157"/>
          </a:xfrm>
        </p:spPr>
        <p:txBody>
          <a:bodyPr/>
          <a:lstStyle/>
          <a:p>
            <a:endParaRPr lang="en-US" dirty="0"/>
          </a:p>
          <a:p>
            <a:endParaRPr lang="en-US" dirty="0"/>
          </a:p>
          <a:p>
            <a:r>
              <a:rPr lang="en-US" dirty="0"/>
              <a:t>Ensemble of Decision trees is a Random Forest. </a:t>
            </a:r>
          </a:p>
          <a:p>
            <a:r>
              <a:rPr lang="en-US" b="1" dirty="0"/>
              <a:t>	Random Forests</a:t>
            </a:r>
            <a:r>
              <a:rPr lang="en-US" dirty="0"/>
              <a:t> = </a:t>
            </a:r>
            <a:r>
              <a:rPr lang="en-US" b="1" dirty="0"/>
              <a:t>Bagging</a:t>
            </a:r>
            <a:r>
              <a:rPr lang="en-US" dirty="0"/>
              <a:t> of </a:t>
            </a:r>
            <a:r>
              <a:rPr lang="en-US" b="1" dirty="0"/>
              <a:t>Decision Trees</a:t>
            </a:r>
            <a:endParaRPr lang="en-US" dirty="0"/>
          </a:p>
          <a:p>
            <a:r>
              <a:rPr lang="en-US" dirty="0"/>
              <a:t>Random Forests performs Bagging (or Pasting) internally. </a:t>
            </a:r>
          </a:p>
          <a:p>
            <a:r>
              <a:rPr lang="en-US" dirty="0"/>
              <a:t>Random Forest creates several trees, sometimes thousands, and calculates the best possible model for a given dataset. Instead of considering all features while splitting a node, Random Forest algorithm selects the best feature out of a subset of all features. </a:t>
            </a:r>
          </a:p>
          <a:p>
            <a:endParaRPr lang="en-US" dirty="0"/>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6193121-68D1-CB44-8E5A-48B10C4AA7E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DF8F8E4F-7523-1946-8CE5-18CCBC7F26C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BBC5A6F3-EBFD-7E42-9ABB-5D3CC5E9E9B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16</a:t>
            </a:fld>
            <a:endParaRPr lang="en-US" dirty="0"/>
          </a:p>
        </p:txBody>
      </p:sp>
      <p:pic>
        <p:nvPicPr>
          <p:cNvPr id="7" name="Picture 6">
            <a:extLst>
              <a:ext uri="{FF2B5EF4-FFF2-40B4-BE49-F238E27FC236}">
                <a16:creationId xmlns:a16="http://schemas.microsoft.com/office/drawing/2014/main" id="{BB833F95-B45D-0749-AB33-55B447BEE766}"/>
              </a:ext>
            </a:extLst>
          </p:cNvPr>
          <p:cNvPicPr>
            <a:picLocks noChangeAspect="1"/>
          </p:cNvPicPr>
          <p:nvPr/>
        </p:nvPicPr>
        <p:blipFill>
          <a:blip r:embed="rId2"/>
          <a:stretch>
            <a:fillRect/>
          </a:stretch>
        </p:blipFill>
        <p:spPr>
          <a:xfrm>
            <a:off x="96185" y="2126868"/>
            <a:ext cx="4533235" cy="850514"/>
          </a:xfrm>
          <a:prstGeom prst="rect">
            <a:avLst/>
          </a:prstGeom>
        </p:spPr>
      </p:pic>
      <p:sp>
        <p:nvSpPr>
          <p:cNvPr id="8" name="Rectangle 7">
            <a:extLst>
              <a:ext uri="{FF2B5EF4-FFF2-40B4-BE49-F238E27FC236}">
                <a16:creationId xmlns:a16="http://schemas.microsoft.com/office/drawing/2014/main" id="{B08F0B1E-65AD-594D-8FC9-4E079BCE49F0}"/>
              </a:ext>
            </a:extLst>
          </p:cNvPr>
          <p:cNvSpPr/>
          <p:nvPr/>
        </p:nvSpPr>
        <p:spPr>
          <a:xfrm>
            <a:off x="33227" y="3033968"/>
            <a:ext cx="4367934" cy="400110"/>
          </a:xfrm>
          <a:prstGeom prst="rect">
            <a:avLst/>
          </a:prstGeom>
        </p:spPr>
        <p:txBody>
          <a:bodyPr wrap="square">
            <a:spAutoFit/>
          </a:bodyPr>
          <a:lstStyle/>
          <a:p>
            <a:r>
              <a:rPr lang="en-US" sz="1000" dirty="0"/>
              <a:t>This code trains a Random Forest classifier with 500 trees (each limited to maximum 16 nodes), using all available CPU cores</a:t>
            </a:r>
          </a:p>
        </p:txBody>
      </p:sp>
      <p:pic>
        <p:nvPicPr>
          <p:cNvPr id="10" name="Picture 9">
            <a:extLst>
              <a:ext uri="{FF2B5EF4-FFF2-40B4-BE49-F238E27FC236}">
                <a16:creationId xmlns:a16="http://schemas.microsoft.com/office/drawing/2014/main" id="{D908BDE7-96A4-7EEE-A701-945AA729DEBB}"/>
              </a:ext>
            </a:extLst>
          </p:cNvPr>
          <p:cNvPicPr>
            <a:picLocks noChangeAspect="1"/>
          </p:cNvPicPr>
          <p:nvPr/>
        </p:nvPicPr>
        <p:blipFill>
          <a:blip r:embed="rId3"/>
          <a:stretch>
            <a:fillRect/>
          </a:stretch>
        </p:blipFill>
        <p:spPr>
          <a:xfrm>
            <a:off x="2469648" y="41661"/>
            <a:ext cx="2197602" cy="850514"/>
          </a:xfrm>
          <a:prstGeom prst="rect">
            <a:avLst/>
          </a:prstGeom>
        </p:spPr>
      </p:pic>
    </p:spTree>
    <p:extLst>
      <p:ext uri="{BB962C8B-B14F-4D97-AF65-F5344CB8AC3E}">
        <p14:creationId xmlns:p14="http://schemas.microsoft.com/office/powerpoint/2010/main" val="11299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39BB-58C4-FA4E-993C-66CE1F2A1B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3D17B9-2A2A-9E41-859D-8272CF5BF7E1}"/>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ABE1B57D-F09D-654F-B9F0-14BE58BD9A4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47AEE760-FB92-004C-944E-1D1E39B7B50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D89FFC14-063D-E444-971F-11A73510271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17</a:t>
            </a:fld>
            <a:endParaRPr lang="en-US" dirty="0"/>
          </a:p>
        </p:txBody>
      </p:sp>
      <p:pic>
        <p:nvPicPr>
          <p:cNvPr id="7" name="Picture 6">
            <a:extLst>
              <a:ext uri="{FF2B5EF4-FFF2-40B4-BE49-F238E27FC236}">
                <a16:creationId xmlns:a16="http://schemas.microsoft.com/office/drawing/2014/main" id="{DFCB48F7-E587-904D-921E-5D5DB83860CE}"/>
              </a:ext>
            </a:extLst>
          </p:cNvPr>
          <p:cNvPicPr>
            <a:picLocks noChangeAspect="1"/>
          </p:cNvPicPr>
          <p:nvPr/>
        </p:nvPicPr>
        <p:blipFill>
          <a:blip r:embed="rId2"/>
          <a:stretch>
            <a:fillRect/>
          </a:stretch>
        </p:blipFill>
        <p:spPr>
          <a:xfrm>
            <a:off x="2744047" y="517006"/>
            <a:ext cx="1735255" cy="2022025"/>
          </a:xfrm>
          <a:prstGeom prst="rect">
            <a:avLst/>
          </a:prstGeom>
        </p:spPr>
      </p:pic>
      <p:pic>
        <p:nvPicPr>
          <p:cNvPr id="8" name="Picture 7">
            <a:extLst>
              <a:ext uri="{FF2B5EF4-FFF2-40B4-BE49-F238E27FC236}">
                <a16:creationId xmlns:a16="http://schemas.microsoft.com/office/drawing/2014/main" id="{1702568A-84C2-1A48-9B16-BA60CCF59FB5}"/>
              </a:ext>
            </a:extLst>
          </p:cNvPr>
          <p:cNvPicPr>
            <a:picLocks noChangeAspect="1"/>
          </p:cNvPicPr>
          <p:nvPr/>
        </p:nvPicPr>
        <p:blipFill>
          <a:blip r:embed="rId3"/>
          <a:stretch>
            <a:fillRect/>
          </a:stretch>
        </p:blipFill>
        <p:spPr>
          <a:xfrm>
            <a:off x="55345" y="517006"/>
            <a:ext cx="1899952" cy="2022025"/>
          </a:xfrm>
          <a:prstGeom prst="rect">
            <a:avLst/>
          </a:prstGeom>
        </p:spPr>
      </p:pic>
    </p:spTree>
    <p:extLst>
      <p:ext uri="{BB962C8B-B14F-4D97-AF65-F5344CB8AC3E}">
        <p14:creationId xmlns:p14="http://schemas.microsoft.com/office/powerpoint/2010/main" val="701165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FA89-3E5B-2442-A874-0E64A0BB6C4B}"/>
              </a:ext>
            </a:extLst>
          </p:cNvPr>
          <p:cNvSpPr>
            <a:spLocks noGrp="1"/>
          </p:cNvSpPr>
          <p:nvPr>
            <p:ph type="title"/>
          </p:nvPr>
        </p:nvSpPr>
        <p:spPr/>
        <p:txBody>
          <a:bodyPr>
            <a:normAutofit/>
          </a:bodyPr>
          <a:lstStyle/>
          <a:p>
            <a:r>
              <a:rPr lang="en-US" b="1" dirty="0"/>
              <a:t>Extra: Feature Importance</a:t>
            </a:r>
            <a:endParaRPr lang="en-US" dirty="0"/>
          </a:p>
        </p:txBody>
      </p:sp>
      <p:sp>
        <p:nvSpPr>
          <p:cNvPr id="3" name="Content Placeholder 2">
            <a:extLst>
              <a:ext uri="{FF2B5EF4-FFF2-40B4-BE49-F238E27FC236}">
                <a16:creationId xmlns:a16="http://schemas.microsoft.com/office/drawing/2014/main" id="{54D59578-804C-FB41-92EF-626EFFF54212}"/>
              </a:ext>
            </a:extLst>
          </p:cNvPr>
          <p:cNvSpPr>
            <a:spLocks noGrp="1"/>
          </p:cNvSpPr>
          <p:nvPr>
            <p:ph idx="1"/>
          </p:nvPr>
        </p:nvSpPr>
        <p:spPr>
          <a:xfrm>
            <a:off x="93158" y="521212"/>
            <a:ext cx="4305761" cy="1354217"/>
          </a:xfrm>
        </p:spPr>
        <p:txBody>
          <a:bodyPr/>
          <a:lstStyle/>
          <a:p>
            <a:r>
              <a:rPr lang="en-US" dirty="0"/>
              <a:t>One of the great qualities of </a:t>
            </a:r>
            <a:r>
              <a:rPr lang="en-US" dirty="0">
                <a:solidFill>
                  <a:srgbClr val="FF0000"/>
                </a:solidFill>
              </a:rPr>
              <a:t>Random Forests </a:t>
            </a:r>
            <a:r>
              <a:rPr lang="en-US" dirty="0"/>
              <a:t>is that they </a:t>
            </a:r>
            <a:r>
              <a:rPr lang="en-US" dirty="0">
                <a:solidFill>
                  <a:srgbClr val="FF0000"/>
                </a:solidFill>
              </a:rPr>
              <a:t>make it easy to measure the </a:t>
            </a:r>
            <a:r>
              <a:rPr lang="en-US" b="1" dirty="0">
                <a:solidFill>
                  <a:srgbClr val="FF0000"/>
                </a:solidFill>
              </a:rPr>
              <a:t>relative importance of each feature</a:t>
            </a:r>
            <a:r>
              <a:rPr lang="en-US" dirty="0">
                <a:solidFill>
                  <a:srgbClr val="FF0000"/>
                </a:solidFill>
              </a:rPr>
              <a:t>. </a:t>
            </a:r>
          </a:p>
          <a:p>
            <a:r>
              <a:rPr lang="en-US" dirty="0" err="1"/>
              <a:t>Scikit</a:t>
            </a:r>
            <a:r>
              <a:rPr lang="en-US" dirty="0"/>
              <a:t>-Learn measures a feature's importance by looking at how much the tree nodes that use that feature reduce impurity on average (across all trees in the forest). More precisely, it is a weighted average, where each node's weight is equal to the number of training samples that are associated with it.</a:t>
            </a:r>
          </a:p>
          <a:p>
            <a:endParaRPr lang="en-US" dirty="0"/>
          </a:p>
        </p:txBody>
      </p:sp>
      <p:sp>
        <p:nvSpPr>
          <p:cNvPr id="4" name="Date Placeholder 3">
            <a:extLst>
              <a:ext uri="{FF2B5EF4-FFF2-40B4-BE49-F238E27FC236}">
                <a16:creationId xmlns:a16="http://schemas.microsoft.com/office/drawing/2014/main" id="{E95AD812-4806-DA4D-8913-BA2C90EEE34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8FAFD3BA-F463-F949-A076-B975C546204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094D4B28-D32C-1343-89B5-F38911D535A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18</a:t>
            </a:fld>
            <a:endParaRPr lang="en-US" dirty="0"/>
          </a:p>
        </p:txBody>
      </p:sp>
      <p:pic>
        <p:nvPicPr>
          <p:cNvPr id="7" name="Picture 6">
            <a:extLst>
              <a:ext uri="{FF2B5EF4-FFF2-40B4-BE49-F238E27FC236}">
                <a16:creationId xmlns:a16="http://schemas.microsoft.com/office/drawing/2014/main" id="{AA80CBA3-4626-B840-9BDC-D0B18FC51044}"/>
              </a:ext>
            </a:extLst>
          </p:cNvPr>
          <p:cNvPicPr>
            <a:picLocks noChangeAspect="1"/>
          </p:cNvPicPr>
          <p:nvPr/>
        </p:nvPicPr>
        <p:blipFill rotWithShape="1">
          <a:blip r:embed="rId2"/>
          <a:srcRect t="31093" r="44"/>
          <a:stretch/>
        </p:blipFill>
        <p:spPr>
          <a:xfrm>
            <a:off x="1439691" y="1580831"/>
            <a:ext cx="3077252" cy="1749744"/>
          </a:xfrm>
          <a:prstGeom prst="rect">
            <a:avLst/>
          </a:prstGeom>
        </p:spPr>
      </p:pic>
      <p:sp>
        <p:nvSpPr>
          <p:cNvPr id="8" name="Rectangle 7">
            <a:extLst>
              <a:ext uri="{FF2B5EF4-FFF2-40B4-BE49-F238E27FC236}">
                <a16:creationId xmlns:a16="http://schemas.microsoft.com/office/drawing/2014/main" id="{ED4ADB24-E738-A443-933C-89A23162E2E4}"/>
              </a:ext>
            </a:extLst>
          </p:cNvPr>
          <p:cNvSpPr/>
          <p:nvPr/>
        </p:nvSpPr>
        <p:spPr>
          <a:xfrm>
            <a:off x="93158" y="1845407"/>
            <a:ext cx="1236556" cy="1015663"/>
          </a:xfrm>
          <a:prstGeom prst="rect">
            <a:avLst/>
          </a:prstGeom>
        </p:spPr>
        <p:txBody>
          <a:bodyPr wrap="square">
            <a:spAutoFit/>
          </a:bodyPr>
          <a:lstStyle/>
          <a:p>
            <a:r>
              <a:rPr lang="en-US" sz="1200" dirty="0">
                <a:latin typeface="Times" pitchFamily="2" charset="0"/>
              </a:rPr>
              <a:t>important features are likely to appear closer to the root of the tree.</a:t>
            </a:r>
            <a:endParaRPr lang="en-US" sz="1200" dirty="0">
              <a:effectLst/>
              <a:latin typeface="Times" pitchFamily="2" charset="0"/>
            </a:endParaRPr>
          </a:p>
        </p:txBody>
      </p:sp>
    </p:spTree>
    <p:extLst>
      <p:ext uri="{BB962C8B-B14F-4D97-AF65-F5344CB8AC3E}">
        <p14:creationId xmlns:p14="http://schemas.microsoft.com/office/powerpoint/2010/main" val="20162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9538-B11C-1B46-A8B3-236AB0C5BEB6}"/>
              </a:ext>
            </a:extLst>
          </p:cNvPr>
          <p:cNvSpPr>
            <a:spLocks noGrp="1"/>
          </p:cNvSpPr>
          <p:nvPr>
            <p:ph type="title"/>
          </p:nvPr>
        </p:nvSpPr>
        <p:spPr/>
        <p:txBody>
          <a:bodyPr/>
          <a:lstStyle/>
          <a:p>
            <a:r>
              <a:rPr lang="en-US" dirty="0"/>
              <a:t>Random Forest video</a:t>
            </a:r>
          </a:p>
        </p:txBody>
      </p:sp>
      <p:sp>
        <p:nvSpPr>
          <p:cNvPr id="3" name="Content Placeholder 2">
            <a:extLst>
              <a:ext uri="{FF2B5EF4-FFF2-40B4-BE49-F238E27FC236}">
                <a16:creationId xmlns:a16="http://schemas.microsoft.com/office/drawing/2014/main" id="{0CDEB957-1DD7-CF44-AAC2-6B6647C61EFB}"/>
              </a:ext>
            </a:extLst>
          </p:cNvPr>
          <p:cNvSpPr>
            <a:spLocks noGrp="1"/>
          </p:cNvSpPr>
          <p:nvPr>
            <p:ph idx="1"/>
          </p:nvPr>
        </p:nvSpPr>
        <p:spPr>
          <a:xfrm>
            <a:off x="171450" y="587375"/>
            <a:ext cx="4191000" cy="2743200"/>
          </a:xfrm>
        </p:spPr>
        <p:txBody>
          <a:bodyPr>
            <a:noAutofit/>
          </a:bodyPr>
          <a:lstStyle/>
          <a:p>
            <a:r>
              <a:rPr lang="en-US" dirty="0">
                <a:hlinkClick r:id="rId2"/>
              </a:rPr>
              <a:t>https://youtu.be/J4Wdy0Wc_xQ?t=75</a:t>
            </a:r>
            <a:endParaRPr lang="en-US" dirty="0"/>
          </a:p>
          <a:p>
            <a:endParaRPr lang="en-US" b="1" dirty="0"/>
          </a:p>
          <a:p>
            <a:r>
              <a:rPr lang="en-US" b="1" dirty="0"/>
              <a:t>Out-of-Bag Evaluation</a:t>
            </a:r>
          </a:p>
          <a:p>
            <a:r>
              <a:rPr lang="en-US" dirty="0"/>
              <a:t>With bagging, some instances may be sampled several times for any given predictor, while others may not be sampled at all. </a:t>
            </a:r>
          </a:p>
          <a:p>
            <a:r>
              <a:rPr lang="en-US" dirty="0"/>
              <a:t>The training instances that are not sampled are called </a:t>
            </a:r>
            <a:r>
              <a:rPr lang="en-US" b="1" dirty="0"/>
              <a:t>out-of-bag (</a:t>
            </a:r>
            <a:r>
              <a:rPr lang="en-US" b="1" dirty="0" err="1"/>
              <a:t>oob</a:t>
            </a:r>
            <a:r>
              <a:rPr lang="en-US" dirty="0"/>
              <a:t>) instances. </a:t>
            </a:r>
          </a:p>
          <a:p>
            <a:r>
              <a:rPr lang="en-US" dirty="0"/>
              <a:t>Since a predictor never sees the </a:t>
            </a:r>
            <a:r>
              <a:rPr lang="en-US" dirty="0" err="1"/>
              <a:t>oob</a:t>
            </a:r>
            <a:r>
              <a:rPr lang="en-US" dirty="0"/>
              <a:t> instances during training, it can be evaluated on these instances, without the need for a separate validation set. </a:t>
            </a:r>
          </a:p>
          <a:p>
            <a:r>
              <a:rPr lang="en-US" dirty="0"/>
              <a:t>You can evaluate the ensemble itself by averaging out the </a:t>
            </a:r>
            <a:r>
              <a:rPr lang="en-US" dirty="0" err="1"/>
              <a:t>oob</a:t>
            </a:r>
            <a:r>
              <a:rPr lang="en-US" dirty="0"/>
              <a:t> evaluations of each predictor.</a:t>
            </a:r>
          </a:p>
          <a:p>
            <a:r>
              <a:rPr lang="en-US" dirty="0"/>
              <a:t>In </a:t>
            </a:r>
            <a:r>
              <a:rPr lang="en-US" dirty="0" err="1"/>
              <a:t>Scikit</a:t>
            </a:r>
            <a:r>
              <a:rPr lang="en-US" dirty="0"/>
              <a:t>-Learn, you can set </a:t>
            </a:r>
            <a:r>
              <a:rPr lang="en-US" dirty="0" err="1"/>
              <a:t>oob_score</a:t>
            </a:r>
            <a:r>
              <a:rPr lang="en-US" dirty="0"/>
              <a:t>=True when creating a </a:t>
            </a:r>
            <a:r>
              <a:rPr lang="en-US" dirty="0" err="1"/>
              <a:t>BaggingClassifier</a:t>
            </a:r>
            <a:r>
              <a:rPr lang="en-US" dirty="0"/>
              <a:t> to request an automatic </a:t>
            </a:r>
            <a:r>
              <a:rPr lang="en-US" dirty="0" err="1"/>
              <a:t>oob</a:t>
            </a:r>
            <a:r>
              <a:rPr lang="en-US" dirty="0"/>
              <a:t> evaluation after training. </a:t>
            </a:r>
          </a:p>
        </p:txBody>
      </p:sp>
      <p:sp>
        <p:nvSpPr>
          <p:cNvPr id="4" name="Date Placeholder 3">
            <a:extLst>
              <a:ext uri="{FF2B5EF4-FFF2-40B4-BE49-F238E27FC236}">
                <a16:creationId xmlns:a16="http://schemas.microsoft.com/office/drawing/2014/main" id="{63FF9220-15F4-2B49-AEA3-C5B8BBF18D7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0A87763C-9740-B545-B478-47FBD38A895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0A466836-08F8-B648-BD26-338487003DF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19</a:t>
            </a:fld>
            <a:endParaRPr lang="en-US" dirty="0"/>
          </a:p>
        </p:txBody>
      </p:sp>
    </p:spTree>
    <p:extLst>
      <p:ext uri="{BB962C8B-B14F-4D97-AF65-F5344CB8AC3E}">
        <p14:creationId xmlns:p14="http://schemas.microsoft.com/office/powerpoint/2010/main" val="171157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4556-B7A2-6C41-82B9-B40B3245E1E4}"/>
              </a:ext>
            </a:extLst>
          </p:cNvPr>
          <p:cNvSpPr>
            <a:spLocks noGrp="1"/>
          </p:cNvSpPr>
          <p:nvPr>
            <p:ph type="title"/>
          </p:nvPr>
        </p:nvSpPr>
        <p:spPr/>
        <p:txBody>
          <a:bodyPr/>
          <a:lstStyle/>
          <a:p>
            <a:r>
              <a:rPr lang="en-US" b="1" dirty="0"/>
              <a:t>The Wisdom of Crowds</a:t>
            </a:r>
          </a:p>
        </p:txBody>
      </p:sp>
      <p:sp>
        <p:nvSpPr>
          <p:cNvPr id="3" name="Content Placeholder 2">
            <a:extLst>
              <a:ext uri="{FF2B5EF4-FFF2-40B4-BE49-F238E27FC236}">
                <a16:creationId xmlns:a16="http://schemas.microsoft.com/office/drawing/2014/main" id="{DDCB701C-F3A3-834C-8CAE-7D2DCD6425FD}"/>
              </a:ext>
            </a:extLst>
          </p:cNvPr>
          <p:cNvSpPr>
            <a:spLocks noGrp="1"/>
          </p:cNvSpPr>
          <p:nvPr>
            <p:ph idx="1"/>
          </p:nvPr>
        </p:nvSpPr>
        <p:spPr>
          <a:xfrm>
            <a:off x="420114" y="587375"/>
            <a:ext cx="4018535" cy="1523494"/>
          </a:xfrm>
        </p:spPr>
        <p:txBody>
          <a:bodyPr/>
          <a:lstStyle/>
          <a:p>
            <a:r>
              <a:rPr lang="en-US" dirty="0"/>
              <a:t>Suppose you ask thousands of random people a complex question and then aggregate their answers. In many cases, you will find that this aggregated answer is better than an expert’s answer.</a:t>
            </a:r>
          </a:p>
          <a:p>
            <a:r>
              <a:rPr lang="en-US" dirty="0"/>
              <a:t>This phenomenon, where collective wisdom is better than most, if not all, of the individuals in the crowd, has become known as the Wisdom of Crowds. </a:t>
            </a:r>
          </a:p>
          <a:p>
            <a:r>
              <a:rPr lang="en-US" dirty="0"/>
              <a:t>A more up-to-date example is the “Ask the Audience” part of </a:t>
            </a:r>
            <a:r>
              <a:rPr lang="en-US" u="sng" dirty="0"/>
              <a:t>Who Wants to be a Millionaire</a:t>
            </a:r>
            <a:r>
              <a:rPr lang="en-US" dirty="0"/>
              <a:t>, where the studio audience is polled, and the most popular answer is the correct answer 91% of the time.</a:t>
            </a:r>
          </a:p>
        </p:txBody>
      </p:sp>
      <p:sp>
        <p:nvSpPr>
          <p:cNvPr id="4" name="Date Placeholder 3">
            <a:extLst>
              <a:ext uri="{FF2B5EF4-FFF2-40B4-BE49-F238E27FC236}">
                <a16:creationId xmlns:a16="http://schemas.microsoft.com/office/drawing/2014/main" id="{9D5F4922-A043-8B4F-B536-6A16DBE3F2A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85DAFAF2-63E1-B44E-AEE6-CA8FCB1515E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C7144B8B-DF65-444F-9BF0-C0ACC08CA90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a:t>
            </a:fld>
            <a:endParaRPr lang="en-US" dirty="0"/>
          </a:p>
        </p:txBody>
      </p:sp>
      <p:pic>
        <p:nvPicPr>
          <p:cNvPr id="8" name="Picture 7" descr="A crowd of people skiing on the snow&#13;&#10;&#13;&#10;Description automatically generated">
            <a:extLst>
              <a:ext uri="{FF2B5EF4-FFF2-40B4-BE49-F238E27FC236}">
                <a16:creationId xmlns:a16="http://schemas.microsoft.com/office/drawing/2014/main" id="{F25110BE-6A54-A74C-9673-2E949B90AFC0}"/>
              </a:ext>
            </a:extLst>
          </p:cNvPr>
          <p:cNvPicPr>
            <a:picLocks noChangeAspect="1"/>
          </p:cNvPicPr>
          <p:nvPr/>
        </p:nvPicPr>
        <p:blipFill>
          <a:blip r:embed="rId2"/>
          <a:stretch>
            <a:fillRect/>
          </a:stretch>
        </p:blipFill>
        <p:spPr>
          <a:xfrm>
            <a:off x="1162050" y="2203450"/>
            <a:ext cx="2514600" cy="1257300"/>
          </a:xfrm>
          <a:prstGeom prst="rect">
            <a:avLst/>
          </a:prstGeom>
        </p:spPr>
      </p:pic>
    </p:spTree>
    <p:extLst>
      <p:ext uri="{BB962C8B-B14F-4D97-AF65-F5344CB8AC3E}">
        <p14:creationId xmlns:p14="http://schemas.microsoft.com/office/powerpoint/2010/main" val="46368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5BC2-E08B-FC4B-B2D9-4D649EF19EDE}"/>
              </a:ext>
            </a:extLst>
          </p:cNvPr>
          <p:cNvSpPr>
            <a:spLocks noGrp="1"/>
          </p:cNvSpPr>
          <p:nvPr>
            <p:ph type="title"/>
          </p:nvPr>
        </p:nvSpPr>
        <p:spPr/>
        <p:txBody>
          <a:bodyPr/>
          <a:lstStyle/>
          <a:p>
            <a:r>
              <a:rPr lang="en-US" b="1" dirty="0"/>
              <a:t>Ensemble Methods</a:t>
            </a:r>
          </a:p>
        </p:txBody>
      </p:sp>
      <p:sp>
        <p:nvSpPr>
          <p:cNvPr id="3" name="Content Placeholder 2">
            <a:extLst>
              <a:ext uri="{FF2B5EF4-FFF2-40B4-BE49-F238E27FC236}">
                <a16:creationId xmlns:a16="http://schemas.microsoft.com/office/drawing/2014/main" id="{753FE588-71CC-8F40-8CA0-335A282D81E0}"/>
              </a:ext>
            </a:extLst>
          </p:cNvPr>
          <p:cNvSpPr>
            <a:spLocks noGrp="1"/>
          </p:cNvSpPr>
          <p:nvPr>
            <p:ph idx="1"/>
          </p:nvPr>
        </p:nvSpPr>
        <p:spPr>
          <a:xfrm>
            <a:off x="420115" y="739775"/>
            <a:ext cx="3766820" cy="1477328"/>
          </a:xfrm>
        </p:spPr>
        <p:txBody>
          <a:bodyPr/>
          <a:lstStyle/>
          <a:p>
            <a:r>
              <a:rPr lang="en-US" sz="1200" dirty="0"/>
              <a:t>We will talk about the most popular Ensemble methods</a:t>
            </a:r>
          </a:p>
          <a:p>
            <a:pPr lvl="1"/>
            <a:r>
              <a:rPr lang="en-US" sz="1200" dirty="0">
                <a:solidFill>
                  <a:schemeClr val="bg1">
                    <a:lumMod val="75000"/>
                  </a:schemeClr>
                </a:solidFill>
              </a:rPr>
              <a:t>Voting</a:t>
            </a:r>
          </a:p>
          <a:p>
            <a:pPr lvl="1"/>
            <a:r>
              <a:rPr lang="en-US" sz="1200" dirty="0">
                <a:solidFill>
                  <a:schemeClr val="bg1">
                    <a:lumMod val="75000"/>
                  </a:schemeClr>
                </a:solidFill>
              </a:rPr>
              <a:t>Bagging</a:t>
            </a:r>
          </a:p>
          <a:p>
            <a:pPr lvl="2"/>
            <a:r>
              <a:rPr lang="en-US" sz="1200" dirty="0">
                <a:solidFill>
                  <a:schemeClr val="bg1">
                    <a:lumMod val="75000"/>
                  </a:schemeClr>
                </a:solidFill>
              </a:rPr>
              <a:t>Random Forest</a:t>
            </a:r>
          </a:p>
          <a:p>
            <a:pPr lvl="1"/>
            <a:r>
              <a:rPr lang="en-US" sz="1200" dirty="0">
                <a:solidFill>
                  <a:srgbClr val="FF0000"/>
                </a:solidFill>
              </a:rPr>
              <a:t>Boosting.         </a:t>
            </a:r>
          </a:p>
          <a:p>
            <a:pPr lvl="1"/>
            <a:r>
              <a:rPr lang="en-US" sz="1200" dirty="0"/>
              <a:t>Stacking</a:t>
            </a:r>
          </a:p>
          <a:p>
            <a:pPr lvl="1"/>
            <a:endParaRPr lang="en-US" sz="1200" dirty="0">
              <a:solidFill>
                <a:srgbClr val="FF0000"/>
              </a:solidFill>
            </a:endParaRPr>
          </a:p>
          <a:p>
            <a:pPr lvl="1"/>
            <a:endParaRPr lang="en-US" sz="1200" dirty="0"/>
          </a:p>
        </p:txBody>
      </p:sp>
      <p:sp>
        <p:nvSpPr>
          <p:cNvPr id="4" name="Date Placeholder 3">
            <a:extLst>
              <a:ext uri="{FF2B5EF4-FFF2-40B4-BE49-F238E27FC236}">
                <a16:creationId xmlns:a16="http://schemas.microsoft.com/office/drawing/2014/main" id="{F9277FD6-2ECF-D64E-941C-28A292FE74B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996864D-B308-A043-A8B0-50DFE6D5FAE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5339CE3-06D9-D34D-B6A2-5F59C813AA7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20</a:t>
            </a:fld>
            <a:endParaRPr lang="en-US" dirty="0"/>
          </a:p>
        </p:txBody>
      </p:sp>
    </p:spTree>
    <p:extLst>
      <p:ext uri="{BB962C8B-B14F-4D97-AF65-F5344CB8AC3E}">
        <p14:creationId xmlns:p14="http://schemas.microsoft.com/office/powerpoint/2010/main" val="379647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FE928-C7B7-AB44-9635-15E65BA8DBEB}"/>
              </a:ext>
            </a:extLst>
          </p:cNvPr>
          <p:cNvSpPr>
            <a:spLocks noGrp="1"/>
          </p:cNvSpPr>
          <p:nvPr>
            <p:ph type="title"/>
          </p:nvPr>
        </p:nvSpPr>
        <p:spPr/>
        <p:txBody>
          <a:bodyPr/>
          <a:lstStyle/>
          <a:p>
            <a:r>
              <a:rPr lang="en-US" b="1" dirty="0"/>
              <a:t>Boosting</a:t>
            </a:r>
          </a:p>
        </p:txBody>
      </p:sp>
      <p:sp>
        <p:nvSpPr>
          <p:cNvPr id="3" name="Content Placeholder 2">
            <a:extLst>
              <a:ext uri="{FF2B5EF4-FFF2-40B4-BE49-F238E27FC236}">
                <a16:creationId xmlns:a16="http://schemas.microsoft.com/office/drawing/2014/main" id="{663FB40A-35B2-E24B-B8F8-FF3A10A892F4}"/>
              </a:ext>
            </a:extLst>
          </p:cNvPr>
          <p:cNvSpPr>
            <a:spLocks noGrp="1"/>
          </p:cNvSpPr>
          <p:nvPr>
            <p:ph idx="1"/>
          </p:nvPr>
        </p:nvSpPr>
        <p:spPr>
          <a:xfrm>
            <a:off x="133035" y="587375"/>
            <a:ext cx="4340980" cy="1820629"/>
          </a:xfrm>
        </p:spPr>
        <p:txBody>
          <a:bodyPr>
            <a:noAutofit/>
          </a:bodyPr>
          <a:lstStyle/>
          <a:p>
            <a:r>
              <a:rPr lang="en-US" dirty="0">
                <a:latin typeface="+mn-lt"/>
              </a:rPr>
              <a:t>Boosting (originally called hypothesis boosting) refers to any Ensemble method that can combine several </a:t>
            </a:r>
            <a:r>
              <a:rPr lang="en-US" dirty="0">
                <a:solidFill>
                  <a:srgbClr val="FF0000"/>
                </a:solidFill>
                <a:latin typeface="+mn-lt"/>
              </a:rPr>
              <a:t>weak learners </a:t>
            </a:r>
            <a:r>
              <a:rPr lang="en-US" dirty="0">
                <a:latin typeface="+mn-lt"/>
              </a:rPr>
              <a:t>into a strong learner.</a:t>
            </a:r>
          </a:p>
          <a:p>
            <a:r>
              <a:rPr lang="en-US" dirty="0">
                <a:latin typeface="+mn-lt"/>
              </a:rPr>
              <a:t>The general idea of most boosting methods is to train predictors </a:t>
            </a:r>
            <a:r>
              <a:rPr lang="en-US" dirty="0">
                <a:solidFill>
                  <a:srgbClr val="FF0000"/>
                </a:solidFill>
                <a:latin typeface="+mn-lt"/>
              </a:rPr>
              <a:t>sequentially,</a:t>
            </a:r>
            <a:r>
              <a:rPr lang="en-US" dirty="0">
                <a:latin typeface="+mn-lt"/>
              </a:rPr>
              <a:t> each trying to correct its predecessor.</a:t>
            </a:r>
          </a:p>
          <a:p>
            <a:r>
              <a:rPr lang="en-US" dirty="0">
                <a:latin typeface="+mn-lt"/>
              </a:rPr>
              <a:t>Boosting </a:t>
            </a:r>
            <a:r>
              <a:rPr lang="en-US" dirty="0">
                <a:solidFill>
                  <a:srgbClr val="FF0000"/>
                </a:solidFill>
                <a:latin typeface="+mn-lt"/>
              </a:rPr>
              <a:t>incrementally</a:t>
            </a:r>
            <a:r>
              <a:rPr lang="en-US" dirty="0">
                <a:latin typeface="+mn-lt"/>
              </a:rPr>
              <a:t> builds an ensemble by training each model with the same dataset but where the weights of instances are adjusted according to the error of the last prediction. </a:t>
            </a:r>
          </a:p>
          <a:p>
            <a:r>
              <a:rPr lang="en-US" dirty="0">
                <a:latin typeface="+mn-lt"/>
              </a:rPr>
              <a:t>The main idea is forcing the models to focus on the </a:t>
            </a:r>
            <a:r>
              <a:rPr lang="en-US" dirty="0">
                <a:solidFill>
                  <a:srgbClr val="FF0000"/>
                </a:solidFill>
                <a:latin typeface="+mn-lt"/>
              </a:rPr>
              <a:t>instances which are hard</a:t>
            </a:r>
            <a:r>
              <a:rPr lang="en-US" dirty="0">
                <a:latin typeface="+mn-lt"/>
              </a:rPr>
              <a:t>. </a:t>
            </a:r>
          </a:p>
          <a:p>
            <a:r>
              <a:rPr lang="en-US" dirty="0">
                <a:latin typeface="+mn-lt"/>
              </a:rPr>
              <a:t>Unlike bagging, boosting is a </a:t>
            </a:r>
            <a:r>
              <a:rPr lang="en-US" dirty="0">
                <a:solidFill>
                  <a:srgbClr val="FF0000"/>
                </a:solidFill>
                <a:latin typeface="+mn-lt"/>
              </a:rPr>
              <a:t>sequential method</a:t>
            </a:r>
            <a:r>
              <a:rPr lang="en-US" dirty="0">
                <a:latin typeface="+mn-lt"/>
              </a:rPr>
              <a:t>, and so you can not use parallel operations here.</a:t>
            </a:r>
          </a:p>
          <a:p>
            <a:r>
              <a:rPr lang="en-US" dirty="0">
                <a:latin typeface="+mn-lt"/>
              </a:rPr>
              <a:t>There are many boosting methods available, but by far the most popular are</a:t>
            </a:r>
          </a:p>
          <a:p>
            <a:pPr lvl="1"/>
            <a:r>
              <a:rPr lang="en-US" sz="1100" dirty="0"/>
              <a:t>AdaBoost (short for Adaptive Boosting) </a:t>
            </a:r>
          </a:p>
          <a:p>
            <a:pPr lvl="1"/>
            <a:r>
              <a:rPr lang="en-US" sz="1100" dirty="0"/>
              <a:t>Gradient Boosting</a:t>
            </a:r>
          </a:p>
          <a:p>
            <a:pPr lvl="1"/>
            <a:r>
              <a:rPr lang="en-US" sz="1100" dirty="0" err="1"/>
              <a:t>XGBoost</a:t>
            </a:r>
            <a:endParaRPr lang="en-US" sz="1100" dirty="0"/>
          </a:p>
        </p:txBody>
      </p:sp>
      <p:sp>
        <p:nvSpPr>
          <p:cNvPr id="4" name="Date Placeholder 3">
            <a:extLst>
              <a:ext uri="{FF2B5EF4-FFF2-40B4-BE49-F238E27FC236}">
                <a16:creationId xmlns:a16="http://schemas.microsoft.com/office/drawing/2014/main" id="{5FFD93CE-66AA-6C40-A0F1-AB1AA298FB7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DC75D8D9-1039-F841-BA3F-BFE86F674AE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4311AB1A-E1DA-9C46-B745-441A99A1048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21</a:t>
            </a:fld>
            <a:endParaRPr lang="en-US" dirty="0"/>
          </a:p>
        </p:txBody>
      </p:sp>
    </p:spTree>
    <p:extLst>
      <p:ext uri="{BB962C8B-B14F-4D97-AF65-F5344CB8AC3E}">
        <p14:creationId xmlns:p14="http://schemas.microsoft.com/office/powerpoint/2010/main" val="2687289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0983-2B89-F648-AD16-5935E381D9FB}"/>
              </a:ext>
            </a:extLst>
          </p:cNvPr>
          <p:cNvSpPr>
            <a:spLocks noGrp="1"/>
          </p:cNvSpPr>
          <p:nvPr>
            <p:ph type="title"/>
          </p:nvPr>
        </p:nvSpPr>
        <p:spPr/>
        <p:txBody>
          <a:bodyPr/>
          <a:lstStyle/>
          <a:p>
            <a:r>
              <a:rPr lang="en-US" b="1" dirty="0"/>
              <a:t>How it works?</a:t>
            </a:r>
          </a:p>
        </p:txBody>
      </p:sp>
      <p:sp>
        <p:nvSpPr>
          <p:cNvPr id="4" name="Date Placeholder 3">
            <a:extLst>
              <a:ext uri="{FF2B5EF4-FFF2-40B4-BE49-F238E27FC236}">
                <a16:creationId xmlns:a16="http://schemas.microsoft.com/office/drawing/2014/main" id="{8479F862-30BA-6141-A13F-B5399291475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5F5AAEAF-8B36-FF40-AD59-44BA32710B1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190E4A3E-B2F5-824E-94DD-6B542C02FB1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22</a:t>
            </a:fld>
            <a:endParaRPr lang="en-US" dirty="0"/>
          </a:p>
        </p:txBody>
      </p:sp>
      <p:pic>
        <p:nvPicPr>
          <p:cNvPr id="9" name="Picture 8">
            <a:extLst>
              <a:ext uri="{FF2B5EF4-FFF2-40B4-BE49-F238E27FC236}">
                <a16:creationId xmlns:a16="http://schemas.microsoft.com/office/drawing/2014/main" id="{D0FA4338-AA81-984A-9F21-C3AF2768C8E7}"/>
              </a:ext>
            </a:extLst>
          </p:cNvPr>
          <p:cNvPicPr>
            <a:picLocks noChangeAspect="1"/>
          </p:cNvPicPr>
          <p:nvPr/>
        </p:nvPicPr>
        <p:blipFill>
          <a:blip r:embed="rId3"/>
          <a:stretch>
            <a:fillRect/>
          </a:stretch>
        </p:blipFill>
        <p:spPr>
          <a:xfrm>
            <a:off x="130722" y="663575"/>
            <a:ext cx="4378520" cy="1386791"/>
          </a:xfrm>
          <a:prstGeom prst="rect">
            <a:avLst/>
          </a:prstGeom>
        </p:spPr>
      </p:pic>
      <p:pic>
        <p:nvPicPr>
          <p:cNvPr id="10" name="Picture 9">
            <a:extLst>
              <a:ext uri="{FF2B5EF4-FFF2-40B4-BE49-F238E27FC236}">
                <a16:creationId xmlns:a16="http://schemas.microsoft.com/office/drawing/2014/main" id="{35B4CD8B-BE42-3844-A071-15B23A66E17E}"/>
              </a:ext>
            </a:extLst>
          </p:cNvPr>
          <p:cNvPicPr>
            <a:picLocks noChangeAspect="1"/>
          </p:cNvPicPr>
          <p:nvPr/>
        </p:nvPicPr>
        <p:blipFill>
          <a:blip r:embed="rId4"/>
          <a:stretch>
            <a:fillRect/>
          </a:stretch>
        </p:blipFill>
        <p:spPr>
          <a:xfrm>
            <a:off x="621994" y="2187575"/>
            <a:ext cx="3673673" cy="8691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3439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1026">
            <a:extLst>
              <a:ext uri="{FF2B5EF4-FFF2-40B4-BE49-F238E27FC236}">
                <a16:creationId xmlns:a16="http://schemas.microsoft.com/office/drawing/2014/main" id="{A272949C-C6F9-7241-A82B-D0A38FAEA1CE}"/>
              </a:ext>
            </a:extLst>
          </p:cNvPr>
          <p:cNvSpPr>
            <a:spLocks noGrp="1" noChangeArrowheads="1"/>
          </p:cNvSpPr>
          <p:nvPr>
            <p:ph type="title"/>
          </p:nvPr>
        </p:nvSpPr>
        <p:spPr/>
        <p:txBody>
          <a:bodyPr/>
          <a:lstStyle/>
          <a:p>
            <a:r>
              <a:rPr lang="en-US" altLang="en-US" b="1" dirty="0"/>
              <a:t>The boosting process</a:t>
            </a:r>
          </a:p>
        </p:txBody>
      </p:sp>
      <p:sp>
        <p:nvSpPr>
          <p:cNvPr id="2" name="Date Placeholder 1">
            <a:extLst>
              <a:ext uri="{FF2B5EF4-FFF2-40B4-BE49-F238E27FC236}">
                <a16:creationId xmlns:a16="http://schemas.microsoft.com/office/drawing/2014/main" id="{A094AE75-1539-7745-86BB-B7BBAB2DD6F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A0F903CE-C73A-8448-89E1-5C6E653DFA6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DEF103B8-EEE3-DF43-85B9-780DB3121EE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23</a:t>
            </a:fld>
            <a:endParaRPr lang="en-US" dirty="0"/>
          </a:p>
        </p:txBody>
      </p:sp>
      <p:pic>
        <p:nvPicPr>
          <p:cNvPr id="5" name="Picture 4">
            <a:extLst>
              <a:ext uri="{FF2B5EF4-FFF2-40B4-BE49-F238E27FC236}">
                <a16:creationId xmlns:a16="http://schemas.microsoft.com/office/drawing/2014/main" id="{EAC31F34-DB6E-2DAF-2047-EF1D96D75E11}"/>
              </a:ext>
            </a:extLst>
          </p:cNvPr>
          <p:cNvPicPr>
            <a:picLocks noChangeAspect="1"/>
          </p:cNvPicPr>
          <p:nvPr/>
        </p:nvPicPr>
        <p:blipFill>
          <a:blip r:embed="rId3"/>
          <a:stretch>
            <a:fillRect/>
          </a:stretch>
        </p:blipFill>
        <p:spPr>
          <a:xfrm>
            <a:off x="0" y="438628"/>
            <a:ext cx="4610100" cy="2583493"/>
          </a:xfrm>
          <a:prstGeom prst="rect">
            <a:avLst/>
          </a:prstGeom>
        </p:spPr>
      </p:pic>
    </p:spTree>
    <p:extLst>
      <p:ext uri="{BB962C8B-B14F-4D97-AF65-F5344CB8AC3E}">
        <p14:creationId xmlns:p14="http://schemas.microsoft.com/office/powerpoint/2010/main" val="1493525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2C37-1988-D340-A075-855A1FDA761A}"/>
              </a:ext>
            </a:extLst>
          </p:cNvPr>
          <p:cNvSpPr>
            <a:spLocks noGrp="1"/>
          </p:cNvSpPr>
          <p:nvPr>
            <p:ph type="title"/>
          </p:nvPr>
        </p:nvSpPr>
        <p:spPr>
          <a:xfrm>
            <a:off x="233742" y="211465"/>
            <a:ext cx="3766821" cy="215444"/>
          </a:xfrm>
        </p:spPr>
        <p:txBody>
          <a:bodyPr/>
          <a:lstStyle/>
          <a:p>
            <a:r>
              <a:rPr lang="en-US" b="1" dirty="0"/>
              <a:t>In general (Boosting)</a:t>
            </a:r>
          </a:p>
        </p:txBody>
      </p:sp>
      <p:sp>
        <p:nvSpPr>
          <p:cNvPr id="3" name="Content Placeholder 2">
            <a:extLst>
              <a:ext uri="{FF2B5EF4-FFF2-40B4-BE49-F238E27FC236}">
                <a16:creationId xmlns:a16="http://schemas.microsoft.com/office/drawing/2014/main" id="{3A408964-55CB-F441-94AC-8A8E48D9FC6B}"/>
              </a:ext>
            </a:extLst>
          </p:cNvPr>
          <p:cNvSpPr>
            <a:spLocks noGrp="1"/>
          </p:cNvSpPr>
          <p:nvPr>
            <p:ph idx="1"/>
          </p:nvPr>
        </p:nvSpPr>
        <p:spPr>
          <a:xfrm>
            <a:off x="233742" y="587375"/>
            <a:ext cx="4281107" cy="2031325"/>
          </a:xfrm>
        </p:spPr>
        <p:txBody>
          <a:bodyPr/>
          <a:lstStyle/>
          <a:p>
            <a:pPr>
              <a:defRPr/>
            </a:pPr>
            <a:r>
              <a:rPr lang="en-US" sz="1200" dirty="0"/>
              <a:t>An iterative procedure to adaptively change distribution of training data by focusing more on previously misclassified records</a:t>
            </a:r>
          </a:p>
          <a:p>
            <a:pPr lvl="1">
              <a:defRPr/>
            </a:pPr>
            <a:r>
              <a:rPr lang="en-US" sz="1200" dirty="0"/>
              <a:t>Initially, all N records are assigned equal weights</a:t>
            </a:r>
          </a:p>
          <a:p>
            <a:pPr lvl="1">
              <a:defRPr/>
            </a:pPr>
            <a:r>
              <a:rPr lang="en-US" sz="1200" dirty="0"/>
              <a:t>Unlike bagging, weights may change at the end of a boosting round</a:t>
            </a:r>
          </a:p>
          <a:p>
            <a:pPr>
              <a:defRPr/>
            </a:pPr>
            <a:r>
              <a:rPr lang="en-US" sz="1200" dirty="0"/>
              <a:t>Records that are wrongly classified will have their weights increased</a:t>
            </a:r>
          </a:p>
          <a:p>
            <a:pPr>
              <a:defRPr/>
            </a:pPr>
            <a:r>
              <a:rPr lang="en-US" sz="1200" dirty="0"/>
              <a:t>Records that are classified correctly will have their weights decreased</a:t>
            </a:r>
          </a:p>
          <a:p>
            <a:endParaRPr lang="en-US" sz="1200" dirty="0"/>
          </a:p>
        </p:txBody>
      </p:sp>
      <p:sp>
        <p:nvSpPr>
          <p:cNvPr id="4" name="Date Placeholder 3">
            <a:extLst>
              <a:ext uri="{FF2B5EF4-FFF2-40B4-BE49-F238E27FC236}">
                <a16:creationId xmlns:a16="http://schemas.microsoft.com/office/drawing/2014/main" id="{D4C19693-5C93-5847-80E9-21484F112E7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979B96FB-F85E-CA45-804D-5E280829D26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D827D946-EF54-9D47-B758-87284406BFD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24</a:t>
            </a:fld>
            <a:endParaRPr lang="en-US" dirty="0"/>
          </a:p>
        </p:txBody>
      </p:sp>
      <p:pic>
        <p:nvPicPr>
          <p:cNvPr id="8" name="Picture 7">
            <a:extLst>
              <a:ext uri="{FF2B5EF4-FFF2-40B4-BE49-F238E27FC236}">
                <a16:creationId xmlns:a16="http://schemas.microsoft.com/office/drawing/2014/main" id="{FCFBF679-6E0F-BA44-B123-101F9567EE90}"/>
              </a:ext>
            </a:extLst>
          </p:cNvPr>
          <p:cNvPicPr>
            <a:picLocks noChangeAspect="1"/>
          </p:cNvPicPr>
          <p:nvPr/>
        </p:nvPicPr>
        <p:blipFill>
          <a:blip r:embed="rId2"/>
          <a:stretch>
            <a:fillRect/>
          </a:stretch>
        </p:blipFill>
        <p:spPr>
          <a:xfrm>
            <a:off x="302494" y="2210211"/>
            <a:ext cx="4143601" cy="1137910"/>
          </a:xfrm>
          <a:prstGeom prst="rect">
            <a:avLst/>
          </a:prstGeom>
        </p:spPr>
      </p:pic>
    </p:spTree>
    <p:extLst>
      <p:ext uri="{BB962C8B-B14F-4D97-AF65-F5344CB8AC3E}">
        <p14:creationId xmlns:p14="http://schemas.microsoft.com/office/powerpoint/2010/main" val="244898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49E07-5C8F-344A-99DE-9617F26C8FC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50A05A9-BBE4-644B-8987-17D21A6D0B56}"/>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37A90971-D19E-B847-8D02-37170E6AF64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8DBC88FE-F715-FB45-8BC2-52FDBEDA5D67}"/>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5FC3C8EC-3890-554A-84FB-D2386F7929C9}"/>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25</a:t>
            </a:fld>
            <a:endParaRPr lang="en-US" dirty="0"/>
          </a:p>
        </p:txBody>
      </p:sp>
      <p:pic>
        <p:nvPicPr>
          <p:cNvPr id="7" name="Picture 6">
            <a:extLst>
              <a:ext uri="{FF2B5EF4-FFF2-40B4-BE49-F238E27FC236}">
                <a16:creationId xmlns:a16="http://schemas.microsoft.com/office/drawing/2014/main" id="{FFB30C71-05F3-BA47-9B94-43B996E011F9}"/>
              </a:ext>
            </a:extLst>
          </p:cNvPr>
          <p:cNvPicPr>
            <a:picLocks noChangeAspect="1"/>
          </p:cNvPicPr>
          <p:nvPr/>
        </p:nvPicPr>
        <p:blipFill rotWithShape="1">
          <a:blip r:embed="rId2"/>
          <a:srcRect t="28257"/>
          <a:stretch/>
        </p:blipFill>
        <p:spPr>
          <a:xfrm>
            <a:off x="301990" y="956221"/>
            <a:ext cx="4046855" cy="2145753"/>
          </a:xfrm>
          <a:prstGeom prst="rect">
            <a:avLst/>
          </a:prstGeom>
        </p:spPr>
      </p:pic>
    </p:spTree>
    <p:extLst>
      <p:ext uri="{BB962C8B-B14F-4D97-AF65-F5344CB8AC3E}">
        <p14:creationId xmlns:p14="http://schemas.microsoft.com/office/powerpoint/2010/main" val="3685893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D86B-14D9-044E-81B5-E26D0D4DB936}"/>
              </a:ext>
            </a:extLst>
          </p:cNvPr>
          <p:cNvSpPr>
            <a:spLocks noGrp="1"/>
          </p:cNvSpPr>
          <p:nvPr>
            <p:ph type="title"/>
          </p:nvPr>
        </p:nvSpPr>
        <p:spPr>
          <a:xfrm>
            <a:off x="434256" y="579652"/>
            <a:ext cx="1696373" cy="240409"/>
          </a:xfrm>
        </p:spPr>
        <p:txBody>
          <a:bodyPr>
            <a:normAutofit/>
          </a:bodyPr>
          <a:lstStyle/>
          <a:p>
            <a:r>
              <a:rPr lang="en-US" sz="1361" dirty="0"/>
              <a:t>Random Forest</a:t>
            </a:r>
          </a:p>
        </p:txBody>
      </p:sp>
      <p:sp>
        <p:nvSpPr>
          <p:cNvPr id="3" name="Content Placeholder 2">
            <a:extLst>
              <a:ext uri="{FF2B5EF4-FFF2-40B4-BE49-F238E27FC236}">
                <a16:creationId xmlns:a16="http://schemas.microsoft.com/office/drawing/2014/main" id="{9CB6037C-CB46-2E45-B49A-807AE4761A11}"/>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111F2387-EBEF-A647-83F3-713BCE93A29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D506A5BD-594F-F54C-811D-069C28567A4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F16984C-38C2-2047-8EBA-F7CAECD624F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26</a:t>
            </a:fld>
            <a:endParaRPr lang="en-US" dirty="0"/>
          </a:p>
        </p:txBody>
      </p:sp>
      <p:pic>
        <p:nvPicPr>
          <p:cNvPr id="8" name="Picture 7">
            <a:extLst>
              <a:ext uri="{FF2B5EF4-FFF2-40B4-BE49-F238E27FC236}">
                <a16:creationId xmlns:a16="http://schemas.microsoft.com/office/drawing/2014/main" id="{4BE7CC47-2CCE-7643-99BA-65FD628E2117}"/>
              </a:ext>
            </a:extLst>
          </p:cNvPr>
          <p:cNvPicPr>
            <a:picLocks noChangeAspect="1"/>
          </p:cNvPicPr>
          <p:nvPr/>
        </p:nvPicPr>
        <p:blipFill>
          <a:blip r:embed="rId2"/>
          <a:stretch>
            <a:fillRect/>
          </a:stretch>
        </p:blipFill>
        <p:spPr>
          <a:xfrm>
            <a:off x="156250" y="1025835"/>
            <a:ext cx="1859182" cy="1961097"/>
          </a:xfrm>
          <a:prstGeom prst="rect">
            <a:avLst/>
          </a:prstGeom>
        </p:spPr>
      </p:pic>
      <p:sp>
        <p:nvSpPr>
          <p:cNvPr id="9" name="TextBox 8">
            <a:extLst>
              <a:ext uri="{FF2B5EF4-FFF2-40B4-BE49-F238E27FC236}">
                <a16:creationId xmlns:a16="http://schemas.microsoft.com/office/drawing/2014/main" id="{0E889934-312C-774D-976B-A8D3F6A69C34}"/>
              </a:ext>
            </a:extLst>
          </p:cNvPr>
          <p:cNvSpPr txBox="1"/>
          <p:nvPr/>
        </p:nvSpPr>
        <p:spPr>
          <a:xfrm>
            <a:off x="1500862" y="1683021"/>
            <a:ext cx="880387" cy="276999"/>
          </a:xfrm>
          <a:prstGeom prst="rect">
            <a:avLst/>
          </a:prstGeom>
          <a:noFill/>
        </p:spPr>
        <p:txBody>
          <a:bodyPr wrap="square" rtlCol="0">
            <a:spAutoFit/>
          </a:bodyPr>
          <a:lstStyle/>
          <a:p>
            <a:r>
              <a:rPr lang="en-US" sz="1200" dirty="0">
                <a:solidFill>
                  <a:srgbClr val="FF0000"/>
                </a:solidFill>
              </a:rPr>
              <a:t>Stumps</a:t>
            </a:r>
          </a:p>
        </p:txBody>
      </p:sp>
      <p:pic>
        <p:nvPicPr>
          <p:cNvPr id="10" name="Picture 9">
            <a:extLst>
              <a:ext uri="{FF2B5EF4-FFF2-40B4-BE49-F238E27FC236}">
                <a16:creationId xmlns:a16="http://schemas.microsoft.com/office/drawing/2014/main" id="{9746549C-6804-BC4B-B0B9-53D54B8E0942}"/>
              </a:ext>
            </a:extLst>
          </p:cNvPr>
          <p:cNvPicPr>
            <a:picLocks noChangeAspect="1"/>
          </p:cNvPicPr>
          <p:nvPr/>
        </p:nvPicPr>
        <p:blipFill>
          <a:blip r:embed="rId3"/>
          <a:stretch>
            <a:fillRect/>
          </a:stretch>
        </p:blipFill>
        <p:spPr>
          <a:xfrm>
            <a:off x="2271735" y="699856"/>
            <a:ext cx="2258313" cy="809781"/>
          </a:xfrm>
          <a:prstGeom prst="rect">
            <a:avLst/>
          </a:prstGeom>
        </p:spPr>
      </p:pic>
      <p:pic>
        <p:nvPicPr>
          <p:cNvPr id="11" name="Picture 10">
            <a:extLst>
              <a:ext uri="{FF2B5EF4-FFF2-40B4-BE49-F238E27FC236}">
                <a16:creationId xmlns:a16="http://schemas.microsoft.com/office/drawing/2014/main" id="{3CBCAA79-A863-4E4E-90AD-D20F53F21DC0}"/>
              </a:ext>
            </a:extLst>
          </p:cNvPr>
          <p:cNvPicPr>
            <a:picLocks noChangeAspect="1"/>
          </p:cNvPicPr>
          <p:nvPr/>
        </p:nvPicPr>
        <p:blipFill>
          <a:blip r:embed="rId4"/>
          <a:stretch>
            <a:fillRect/>
          </a:stretch>
        </p:blipFill>
        <p:spPr>
          <a:xfrm>
            <a:off x="2239622" y="1593720"/>
            <a:ext cx="1106723" cy="434784"/>
          </a:xfrm>
          <a:prstGeom prst="rect">
            <a:avLst/>
          </a:prstGeom>
        </p:spPr>
      </p:pic>
      <p:pic>
        <p:nvPicPr>
          <p:cNvPr id="12" name="Picture 11">
            <a:extLst>
              <a:ext uri="{FF2B5EF4-FFF2-40B4-BE49-F238E27FC236}">
                <a16:creationId xmlns:a16="http://schemas.microsoft.com/office/drawing/2014/main" id="{E55FDE5F-8E53-4646-82B5-ADEA3C398251}"/>
              </a:ext>
            </a:extLst>
          </p:cNvPr>
          <p:cNvPicPr>
            <a:picLocks noChangeAspect="1"/>
          </p:cNvPicPr>
          <p:nvPr/>
        </p:nvPicPr>
        <p:blipFill>
          <a:blip r:embed="rId5"/>
          <a:stretch>
            <a:fillRect/>
          </a:stretch>
        </p:blipFill>
        <p:spPr>
          <a:xfrm>
            <a:off x="2267752" y="2006384"/>
            <a:ext cx="980211" cy="685411"/>
          </a:xfrm>
          <a:prstGeom prst="rect">
            <a:avLst/>
          </a:prstGeom>
        </p:spPr>
      </p:pic>
    </p:spTree>
    <p:extLst>
      <p:ext uri="{BB962C8B-B14F-4D97-AF65-F5344CB8AC3E}">
        <p14:creationId xmlns:p14="http://schemas.microsoft.com/office/powerpoint/2010/main" val="1863973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EA24-9D4B-EB46-A46F-F37914A362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CEB6AD-E60A-4645-824A-E62D74AFE2D7}"/>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3F7D6D04-37D3-9A4D-AD31-76F39910BB9C}"/>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0C2CD6EA-11E2-CC43-8244-4C0D474966D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B2D63FF-5BF5-134C-AA27-438133969EC7}"/>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27</a:t>
            </a:fld>
            <a:endParaRPr lang="en-US" dirty="0"/>
          </a:p>
        </p:txBody>
      </p:sp>
      <p:pic>
        <p:nvPicPr>
          <p:cNvPr id="7" name="Picture 6">
            <a:extLst>
              <a:ext uri="{FF2B5EF4-FFF2-40B4-BE49-F238E27FC236}">
                <a16:creationId xmlns:a16="http://schemas.microsoft.com/office/drawing/2014/main" id="{D71C6B5D-D7E8-244E-B2F7-A1D2C19B978D}"/>
              </a:ext>
            </a:extLst>
          </p:cNvPr>
          <p:cNvPicPr>
            <a:picLocks noChangeAspect="1"/>
          </p:cNvPicPr>
          <p:nvPr/>
        </p:nvPicPr>
        <p:blipFill>
          <a:blip r:embed="rId2"/>
          <a:stretch>
            <a:fillRect/>
          </a:stretch>
        </p:blipFill>
        <p:spPr>
          <a:xfrm>
            <a:off x="0" y="547236"/>
            <a:ext cx="2050835" cy="2139008"/>
          </a:xfrm>
          <a:prstGeom prst="rect">
            <a:avLst/>
          </a:prstGeom>
        </p:spPr>
      </p:pic>
      <p:pic>
        <p:nvPicPr>
          <p:cNvPr id="9" name="Picture 8">
            <a:extLst>
              <a:ext uri="{FF2B5EF4-FFF2-40B4-BE49-F238E27FC236}">
                <a16:creationId xmlns:a16="http://schemas.microsoft.com/office/drawing/2014/main" id="{A68D0932-40C5-C94F-B00C-0B6E15E2844B}"/>
              </a:ext>
            </a:extLst>
          </p:cNvPr>
          <p:cNvPicPr>
            <a:picLocks noChangeAspect="1"/>
          </p:cNvPicPr>
          <p:nvPr/>
        </p:nvPicPr>
        <p:blipFill>
          <a:blip r:embed="rId3"/>
          <a:stretch>
            <a:fillRect/>
          </a:stretch>
        </p:blipFill>
        <p:spPr>
          <a:xfrm>
            <a:off x="2403704" y="787646"/>
            <a:ext cx="2087542" cy="1674763"/>
          </a:xfrm>
          <a:prstGeom prst="rect">
            <a:avLst/>
          </a:prstGeom>
        </p:spPr>
      </p:pic>
    </p:spTree>
    <p:extLst>
      <p:ext uri="{BB962C8B-B14F-4D97-AF65-F5344CB8AC3E}">
        <p14:creationId xmlns:p14="http://schemas.microsoft.com/office/powerpoint/2010/main" val="903394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6AB4-A43C-B544-AAF0-07F9743BC2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D79AEA-50C1-0148-9870-29435F160B09}"/>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3DBF5090-45D9-8A4E-B319-3A4308AFF098}"/>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1F7B75B8-8454-A44A-84C6-80A27BA4721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C0502B44-F7AA-B345-8477-1BECE8E846E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28</a:t>
            </a:fld>
            <a:endParaRPr lang="en-US" dirty="0"/>
          </a:p>
        </p:txBody>
      </p:sp>
      <p:pic>
        <p:nvPicPr>
          <p:cNvPr id="7" name="Picture 6">
            <a:extLst>
              <a:ext uri="{FF2B5EF4-FFF2-40B4-BE49-F238E27FC236}">
                <a16:creationId xmlns:a16="http://schemas.microsoft.com/office/drawing/2014/main" id="{87A0D331-18F7-894A-B380-32241A85934C}"/>
              </a:ext>
            </a:extLst>
          </p:cNvPr>
          <p:cNvPicPr>
            <a:picLocks noChangeAspect="1"/>
          </p:cNvPicPr>
          <p:nvPr/>
        </p:nvPicPr>
        <p:blipFill>
          <a:blip r:embed="rId2"/>
          <a:stretch>
            <a:fillRect/>
          </a:stretch>
        </p:blipFill>
        <p:spPr>
          <a:xfrm>
            <a:off x="0" y="530253"/>
            <a:ext cx="4610100" cy="2400244"/>
          </a:xfrm>
          <a:prstGeom prst="rect">
            <a:avLst/>
          </a:prstGeom>
        </p:spPr>
      </p:pic>
      <p:pic>
        <p:nvPicPr>
          <p:cNvPr id="8" name="Picture 7">
            <a:extLst>
              <a:ext uri="{FF2B5EF4-FFF2-40B4-BE49-F238E27FC236}">
                <a16:creationId xmlns:a16="http://schemas.microsoft.com/office/drawing/2014/main" id="{C89859B7-B3DB-0B41-8818-E4B2A706F4FA}"/>
              </a:ext>
            </a:extLst>
          </p:cNvPr>
          <p:cNvPicPr>
            <a:picLocks noChangeAspect="1"/>
          </p:cNvPicPr>
          <p:nvPr/>
        </p:nvPicPr>
        <p:blipFill>
          <a:blip r:embed="rId3"/>
          <a:stretch>
            <a:fillRect/>
          </a:stretch>
        </p:blipFill>
        <p:spPr>
          <a:xfrm>
            <a:off x="3011548" y="1092885"/>
            <a:ext cx="1237812" cy="246071"/>
          </a:xfrm>
          <a:prstGeom prst="rect">
            <a:avLst/>
          </a:prstGeom>
        </p:spPr>
      </p:pic>
      <p:pic>
        <p:nvPicPr>
          <p:cNvPr id="10" name="Picture 9">
            <a:extLst>
              <a:ext uri="{FF2B5EF4-FFF2-40B4-BE49-F238E27FC236}">
                <a16:creationId xmlns:a16="http://schemas.microsoft.com/office/drawing/2014/main" id="{7EE31280-6B6B-D84A-B6AD-78C85881C952}"/>
              </a:ext>
            </a:extLst>
          </p:cNvPr>
          <p:cNvPicPr>
            <a:picLocks noChangeAspect="1"/>
          </p:cNvPicPr>
          <p:nvPr/>
        </p:nvPicPr>
        <p:blipFill>
          <a:blip r:embed="rId4"/>
          <a:stretch>
            <a:fillRect/>
          </a:stretch>
        </p:blipFill>
        <p:spPr>
          <a:xfrm>
            <a:off x="2195060" y="978803"/>
            <a:ext cx="1166932" cy="456208"/>
          </a:xfrm>
          <a:prstGeom prst="rect">
            <a:avLst/>
          </a:prstGeom>
        </p:spPr>
      </p:pic>
      <p:pic>
        <p:nvPicPr>
          <p:cNvPr id="11" name="Picture 10">
            <a:extLst>
              <a:ext uri="{FF2B5EF4-FFF2-40B4-BE49-F238E27FC236}">
                <a16:creationId xmlns:a16="http://schemas.microsoft.com/office/drawing/2014/main" id="{19724791-7742-2A46-91DE-3F1948B587B5}"/>
              </a:ext>
            </a:extLst>
          </p:cNvPr>
          <p:cNvPicPr>
            <a:picLocks noChangeAspect="1"/>
          </p:cNvPicPr>
          <p:nvPr/>
        </p:nvPicPr>
        <p:blipFill>
          <a:blip r:embed="rId5"/>
          <a:stretch>
            <a:fillRect/>
          </a:stretch>
        </p:blipFill>
        <p:spPr>
          <a:xfrm>
            <a:off x="3281918" y="1120568"/>
            <a:ext cx="912416" cy="307340"/>
          </a:xfrm>
          <a:prstGeom prst="rect">
            <a:avLst/>
          </a:prstGeom>
        </p:spPr>
      </p:pic>
      <p:pic>
        <p:nvPicPr>
          <p:cNvPr id="12" name="Picture 11">
            <a:extLst>
              <a:ext uri="{FF2B5EF4-FFF2-40B4-BE49-F238E27FC236}">
                <a16:creationId xmlns:a16="http://schemas.microsoft.com/office/drawing/2014/main" id="{BF6189D5-946E-BD42-AD62-7B27FC133D03}"/>
              </a:ext>
            </a:extLst>
          </p:cNvPr>
          <p:cNvPicPr>
            <a:picLocks noChangeAspect="1"/>
          </p:cNvPicPr>
          <p:nvPr/>
        </p:nvPicPr>
        <p:blipFill>
          <a:blip r:embed="rId6"/>
          <a:stretch>
            <a:fillRect/>
          </a:stretch>
        </p:blipFill>
        <p:spPr>
          <a:xfrm>
            <a:off x="3320509" y="1293244"/>
            <a:ext cx="883603" cy="268923"/>
          </a:xfrm>
          <a:prstGeom prst="rect">
            <a:avLst/>
          </a:prstGeom>
        </p:spPr>
      </p:pic>
      <p:pic>
        <p:nvPicPr>
          <p:cNvPr id="13" name="Picture 12">
            <a:extLst>
              <a:ext uri="{FF2B5EF4-FFF2-40B4-BE49-F238E27FC236}">
                <a16:creationId xmlns:a16="http://schemas.microsoft.com/office/drawing/2014/main" id="{78683D71-5091-5048-B461-4BAEA09B8652}"/>
              </a:ext>
            </a:extLst>
          </p:cNvPr>
          <p:cNvPicPr>
            <a:picLocks noChangeAspect="1"/>
          </p:cNvPicPr>
          <p:nvPr/>
        </p:nvPicPr>
        <p:blipFill>
          <a:blip r:embed="rId6"/>
          <a:stretch>
            <a:fillRect/>
          </a:stretch>
        </p:blipFill>
        <p:spPr>
          <a:xfrm>
            <a:off x="3403474" y="1345640"/>
            <a:ext cx="883603" cy="268923"/>
          </a:xfrm>
          <a:prstGeom prst="rect">
            <a:avLst/>
          </a:prstGeom>
        </p:spPr>
      </p:pic>
      <p:pic>
        <p:nvPicPr>
          <p:cNvPr id="14" name="Picture 13">
            <a:extLst>
              <a:ext uri="{FF2B5EF4-FFF2-40B4-BE49-F238E27FC236}">
                <a16:creationId xmlns:a16="http://schemas.microsoft.com/office/drawing/2014/main" id="{56704F3A-9E61-8B44-B6A1-5A3FF85C7180}"/>
              </a:ext>
            </a:extLst>
          </p:cNvPr>
          <p:cNvPicPr>
            <a:picLocks noChangeAspect="1"/>
          </p:cNvPicPr>
          <p:nvPr/>
        </p:nvPicPr>
        <p:blipFill>
          <a:blip r:embed="rId6"/>
          <a:stretch>
            <a:fillRect/>
          </a:stretch>
        </p:blipFill>
        <p:spPr>
          <a:xfrm>
            <a:off x="3226893" y="1345640"/>
            <a:ext cx="883603" cy="268923"/>
          </a:xfrm>
          <a:prstGeom prst="rect">
            <a:avLst/>
          </a:prstGeom>
        </p:spPr>
      </p:pic>
      <p:pic>
        <p:nvPicPr>
          <p:cNvPr id="9" name="Picture 8">
            <a:extLst>
              <a:ext uri="{FF2B5EF4-FFF2-40B4-BE49-F238E27FC236}">
                <a16:creationId xmlns:a16="http://schemas.microsoft.com/office/drawing/2014/main" id="{473D4686-D0E0-F54F-8C37-860D2B96EDE1}"/>
              </a:ext>
            </a:extLst>
          </p:cNvPr>
          <p:cNvPicPr>
            <a:picLocks noChangeAspect="1"/>
          </p:cNvPicPr>
          <p:nvPr/>
        </p:nvPicPr>
        <p:blipFill>
          <a:blip r:embed="rId7"/>
          <a:stretch>
            <a:fillRect/>
          </a:stretch>
        </p:blipFill>
        <p:spPr>
          <a:xfrm>
            <a:off x="3429826" y="583788"/>
            <a:ext cx="1180274" cy="632132"/>
          </a:xfrm>
          <a:prstGeom prst="rect">
            <a:avLst/>
          </a:prstGeom>
        </p:spPr>
      </p:pic>
      <p:pic>
        <p:nvPicPr>
          <p:cNvPr id="15" name="Picture 14">
            <a:extLst>
              <a:ext uri="{FF2B5EF4-FFF2-40B4-BE49-F238E27FC236}">
                <a16:creationId xmlns:a16="http://schemas.microsoft.com/office/drawing/2014/main" id="{EF46CA12-6804-B648-9A25-E8EF252D301B}"/>
              </a:ext>
            </a:extLst>
          </p:cNvPr>
          <p:cNvPicPr>
            <a:picLocks noChangeAspect="1"/>
          </p:cNvPicPr>
          <p:nvPr/>
        </p:nvPicPr>
        <p:blipFill>
          <a:blip r:embed="rId8"/>
          <a:stretch>
            <a:fillRect/>
          </a:stretch>
        </p:blipFill>
        <p:spPr>
          <a:xfrm>
            <a:off x="3580828" y="1307477"/>
            <a:ext cx="782472" cy="323422"/>
          </a:xfrm>
          <a:prstGeom prst="rect">
            <a:avLst/>
          </a:prstGeom>
        </p:spPr>
      </p:pic>
    </p:spTree>
    <p:extLst>
      <p:ext uri="{BB962C8B-B14F-4D97-AF65-F5344CB8AC3E}">
        <p14:creationId xmlns:p14="http://schemas.microsoft.com/office/powerpoint/2010/main" val="342842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E220-D5E0-614B-82D1-265F7606E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BDFD86-11BC-3C45-884C-AFD3DDA50AC1}"/>
              </a:ext>
            </a:extLst>
          </p:cNvPr>
          <p:cNvSpPr>
            <a:spLocks noGrp="1"/>
          </p:cNvSpPr>
          <p:nvPr>
            <p:ph idx="1"/>
          </p:nvPr>
        </p:nvSpPr>
        <p:spPr>
          <a:xfrm>
            <a:off x="185984" y="841432"/>
            <a:ext cx="1424329" cy="152349"/>
          </a:xfrm>
        </p:spPr>
        <p:txBody>
          <a:bodyPr/>
          <a:lstStyle/>
          <a:p>
            <a:pPr marL="69147" indent="-69147" algn="r" defTabSz="345735" rtl="1">
              <a:lnSpc>
                <a:spcPct val="90000"/>
              </a:lnSpc>
              <a:spcBef>
                <a:spcPts val="454"/>
              </a:spcBef>
              <a:buClr>
                <a:schemeClr val="accent1">
                  <a:lumMod val="75000"/>
                </a:schemeClr>
              </a:buClr>
              <a:buSzPct val="85000"/>
              <a:buFont typeface="Wingdings" pitchFamily="2" charset="2"/>
              <a:buChar char="v"/>
            </a:pPr>
            <a:endParaRPr lang="en-US" dirty="0"/>
          </a:p>
        </p:txBody>
      </p:sp>
      <p:sp>
        <p:nvSpPr>
          <p:cNvPr id="4" name="Date Placeholder 3">
            <a:extLst>
              <a:ext uri="{FF2B5EF4-FFF2-40B4-BE49-F238E27FC236}">
                <a16:creationId xmlns:a16="http://schemas.microsoft.com/office/drawing/2014/main" id="{4D5E76A6-FD92-AD47-8C55-4888DE2C649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C6D78EFE-88FA-6D41-AB16-D8C934DE1A3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6E5D2B57-6A70-6147-B3D4-9C5B3506124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29</a:t>
            </a:fld>
            <a:endParaRPr lang="en-US" dirty="0"/>
          </a:p>
        </p:txBody>
      </p:sp>
      <p:pic>
        <p:nvPicPr>
          <p:cNvPr id="10" name="Picture 9">
            <a:extLst>
              <a:ext uri="{FF2B5EF4-FFF2-40B4-BE49-F238E27FC236}">
                <a16:creationId xmlns:a16="http://schemas.microsoft.com/office/drawing/2014/main" id="{E565FFD2-3AD7-9147-9851-9DA476727098}"/>
              </a:ext>
            </a:extLst>
          </p:cNvPr>
          <p:cNvPicPr>
            <a:picLocks noChangeAspect="1"/>
          </p:cNvPicPr>
          <p:nvPr/>
        </p:nvPicPr>
        <p:blipFill>
          <a:blip r:embed="rId2"/>
          <a:stretch>
            <a:fillRect/>
          </a:stretch>
        </p:blipFill>
        <p:spPr>
          <a:xfrm>
            <a:off x="1098617" y="1066088"/>
            <a:ext cx="2292815" cy="908474"/>
          </a:xfrm>
          <a:prstGeom prst="rect">
            <a:avLst/>
          </a:prstGeom>
        </p:spPr>
      </p:pic>
    </p:spTree>
    <p:extLst>
      <p:ext uri="{BB962C8B-B14F-4D97-AF65-F5344CB8AC3E}">
        <p14:creationId xmlns:p14="http://schemas.microsoft.com/office/powerpoint/2010/main" val="161185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125D-0BCF-0643-B8A0-857B1E3EDD2E}"/>
              </a:ext>
            </a:extLst>
          </p:cNvPr>
          <p:cNvSpPr>
            <a:spLocks noGrp="1"/>
          </p:cNvSpPr>
          <p:nvPr>
            <p:ph type="title"/>
          </p:nvPr>
        </p:nvSpPr>
        <p:spPr>
          <a:xfrm>
            <a:off x="420114" y="211465"/>
            <a:ext cx="3580449" cy="215444"/>
          </a:xfrm>
        </p:spPr>
        <p:txBody>
          <a:bodyPr/>
          <a:lstStyle/>
          <a:p>
            <a:r>
              <a:rPr lang="en-US" altLang="en-US" b="1" dirty="0"/>
              <a:t>Value of Ensembles</a:t>
            </a:r>
            <a:endParaRPr lang="en-US" b="1" dirty="0"/>
          </a:p>
        </p:txBody>
      </p:sp>
      <p:sp>
        <p:nvSpPr>
          <p:cNvPr id="3" name="Content Placeholder 2">
            <a:extLst>
              <a:ext uri="{FF2B5EF4-FFF2-40B4-BE49-F238E27FC236}">
                <a16:creationId xmlns:a16="http://schemas.microsoft.com/office/drawing/2014/main" id="{2A243792-660F-F64C-90F2-2CDBEF430DEF}"/>
              </a:ext>
            </a:extLst>
          </p:cNvPr>
          <p:cNvSpPr>
            <a:spLocks noGrp="1"/>
          </p:cNvSpPr>
          <p:nvPr>
            <p:ph idx="1"/>
          </p:nvPr>
        </p:nvSpPr>
        <p:spPr>
          <a:xfrm>
            <a:off x="420114" y="587375"/>
            <a:ext cx="3942335" cy="1338580"/>
          </a:xfrm>
        </p:spPr>
        <p:txBody>
          <a:bodyPr>
            <a:noAutofit/>
          </a:bodyPr>
          <a:lstStyle/>
          <a:p>
            <a:r>
              <a:rPr lang="en-US" sz="1200" dirty="0">
                <a:solidFill>
                  <a:srgbClr val="FF0000"/>
                </a:solidFill>
              </a:rPr>
              <a:t>No free lunch theorem</a:t>
            </a:r>
            <a:r>
              <a:rPr lang="en-US" sz="1200" dirty="0"/>
              <a:t>: there is no single ML algorithm that consistently outperforms the others in all domains/tasks</a:t>
            </a:r>
            <a:br>
              <a:rPr lang="en-US" sz="1200" dirty="0"/>
            </a:br>
            <a:endParaRPr lang="en-US" altLang="en-US" sz="1200" dirty="0"/>
          </a:p>
          <a:p>
            <a:r>
              <a:rPr lang="en-US" altLang="en-US" sz="1200" dirty="0"/>
              <a:t>When combing multiple </a:t>
            </a:r>
            <a:r>
              <a:rPr lang="en-US" altLang="en-US" sz="1200" b="1" i="1" dirty="0"/>
              <a:t>independent </a:t>
            </a:r>
            <a:r>
              <a:rPr lang="en-US" altLang="en-US" sz="1200" dirty="0"/>
              <a:t>and</a:t>
            </a:r>
            <a:r>
              <a:rPr lang="en-US" altLang="en-US" sz="1200" b="1" i="1" dirty="0"/>
              <a:t> diverse </a:t>
            </a:r>
            <a:r>
              <a:rPr lang="en-US" altLang="en-US" sz="1200" dirty="0"/>
              <a:t>decisions, each of which is at least more accurate than random guessing, random errors cancel each other out; correct decisions are reinforced.</a:t>
            </a:r>
          </a:p>
          <a:p>
            <a:endParaRPr lang="en-US" altLang="en-US" sz="1200" dirty="0"/>
          </a:p>
          <a:p>
            <a:r>
              <a:rPr lang="en-US" altLang="en-US" sz="1200" dirty="0"/>
              <a:t>Human ensembles are demonstrably better.</a:t>
            </a:r>
          </a:p>
          <a:p>
            <a:pPr lvl="1"/>
            <a:r>
              <a:rPr lang="en-US" altLang="en-US" sz="1200" dirty="0"/>
              <a:t>How many jelly beans are in the jar?: Individual estimates vs. group average.</a:t>
            </a:r>
          </a:p>
          <a:p>
            <a:pPr lvl="1"/>
            <a:r>
              <a:rPr lang="en-US" altLang="en-US" sz="1200" dirty="0"/>
              <a:t>Who Wants to be a Millionaire: Expert friend vs. audience vote.</a:t>
            </a:r>
          </a:p>
          <a:p>
            <a:endParaRPr lang="en-US" altLang="en-US" sz="1200" dirty="0"/>
          </a:p>
          <a:p>
            <a:endParaRPr lang="en-US" sz="1200" dirty="0"/>
          </a:p>
        </p:txBody>
      </p:sp>
      <p:sp>
        <p:nvSpPr>
          <p:cNvPr id="4" name="Date Placeholder 3">
            <a:extLst>
              <a:ext uri="{FF2B5EF4-FFF2-40B4-BE49-F238E27FC236}">
                <a16:creationId xmlns:a16="http://schemas.microsoft.com/office/drawing/2014/main" id="{E560C646-4B0E-FD47-A6CB-DF4D3C68576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37788E22-4120-F94D-A91C-98215E5613B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1C868944-B976-DE40-BE81-4DB8FD76F1A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a:t>
            </a:fld>
            <a:endParaRPr lang="en-US" dirty="0"/>
          </a:p>
        </p:txBody>
      </p:sp>
    </p:spTree>
    <p:extLst>
      <p:ext uri="{BB962C8B-B14F-4D97-AF65-F5344CB8AC3E}">
        <p14:creationId xmlns:p14="http://schemas.microsoft.com/office/powerpoint/2010/main" val="363720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6DCF-6E25-B34E-86B1-8B98B49B85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46A738-132B-ED4C-9C04-DB92BB4D0A87}"/>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1D1F7EBA-37FC-A140-A109-90984F8F36D9}"/>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1D2EB537-1EFC-F844-A834-85DC39F3970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93312ED5-DB13-E345-A388-6E3E4FDD71E8}"/>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30</a:t>
            </a:fld>
            <a:endParaRPr lang="en-US" dirty="0"/>
          </a:p>
        </p:txBody>
      </p:sp>
      <p:pic>
        <p:nvPicPr>
          <p:cNvPr id="7" name="Picture 6">
            <a:extLst>
              <a:ext uri="{FF2B5EF4-FFF2-40B4-BE49-F238E27FC236}">
                <a16:creationId xmlns:a16="http://schemas.microsoft.com/office/drawing/2014/main" id="{86077A77-BFB5-174A-AC8D-5D8D6E05329C}"/>
              </a:ext>
            </a:extLst>
          </p:cNvPr>
          <p:cNvPicPr>
            <a:picLocks noChangeAspect="1"/>
          </p:cNvPicPr>
          <p:nvPr/>
        </p:nvPicPr>
        <p:blipFill>
          <a:blip r:embed="rId2"/>
          <a:stretch>
            <a:fillRect/>
          </a:stretch>
        </p:blipFill>
        <p:spPr>
          <a:xfrm>
            <a:off x="0" y="547044"/>
            <a:ext cx="4610100" cy="2366663"/>
          </a:xfrm>
          <a:prstGeom prst="rect">
            <a:avLst/>
          </a:prstGeom>
        </p:spPr>
      </p:pic>
      <p:pic>
        <p:nvPicPr>
          <p:cNvPr id="9" name="Picture 8">
            <a:extLst>
              <a:ext uri="{FF2B5EF4-FFF2-40B4-BE49-F238E27FC236}">
                <a16:creationId xmlns:a16="http://schemas.microsoft.com/office/drawing/2014/main" id="{07683858-636E-9240-968F-DEF29EDCF67A}"/>
              </a:ext>
            </a:extLst>
          </p:cNvPr>
          <p:cNvPicPr>
            <a:picLocks noChangeAspect="1"/>
          </p:cNvPicPr>
          <p:nvPr/>
        </p:nvPicPr>
        <p:blipFill>
          <a:blip r:embed="rId3"/>
          <a:stretch>
            <a:fillRect/>
          </a:stretch>
        </p:blipFill>
        <p:spPr>
          <a:xfrm>
            <a:off x="2356942" y="571272"/>
            <a:ext cx="1414031" cy="243661"/>
          </a:xfrm>
          <a:prstGeom prst="rect">
            <a:avLst/>
          </a:prstGeom>
        </p:spPr>
      </p:pic>
      <p:pic>
        <p:nvPicPr>
          <p:cNvPr id="8" name="Picture 7">
            <a:extLst>
              <a:ext uri="{FF2B5EF4-FFF2-40B4-BE49-F238E27FC236}">
                <a16:creationId xmlns:a16="http://schemas.microsoft.com/office/drawing/2014/main" id="{2578B716-89E8-964A-A34B-16C15A71C84E}"/>
              </a:ext>
            </a:extLst>
          </p:cNvPr>
          <p:cNvPicPr>
            <a:picLocks noChangeAspect="1"/>
          </p:cNvPicPr>
          <p:nvPr/>
        </p:nvPicPr>
        <p:blipFill>
          <a:blip r:embed="rId4"/>
          <a:stretch>
            <a:fillRect/>
          </a:stretch>
        </p:blipFill>
        <p:spPr>
          <a:xfrm>
            <a:off x="3665173" y="460036"/>
            <a:ext cx="710876" cy="219670"/>
          </a:xfrm>
          <a:prstGeom prst="rect">
            <a:avLst/>
          </a:prstGeom>
        </p:spPr>
      </p:pic>
      <p:pic>
        <p:nvPicPr>
          <p:cNvPr id="10" name="Picture 9">
            <a:extLst>
              <a:ext uri="{FF2B5EF4-FFF2-40B4-BE49-F238E27FC236}">
                <a16:creationId xmlns:a16="http://schemas.microsoft.com/office/drawing/2014/main" id="{08D28FF8-F715-E24E-811E-72677D5845F9}"/>
              </a:ext>
            </a:extLst>
          </p:cNvPr>
          <p:cNvPicPr>
            <a:picLocks noChangeAspect="1"/>
          </p:cNvPicPr>
          <p:nvPr/>
        </p:nvPicPr>
        <p:blipFill>
          <a:blip r:embed="rId5"/>
          <a:stretch>
            <a:fillRect/>
          </a:stretch>
        </p:blipFill>
        <p:spPr>
          <a:xfrm>
            <a:off x="3788187" y="814192"/>
            <a:ext cx="765823" cy="259676"/>
          </a:xfrm>
          <a:prstGeom prst="rect">
            <a:avLst/>
          </a:prstGeom>
        </p:spPr>
      </p:pic>
    </p:spTree>
    <p:extLst>
      <p:ext uri="{BB962C8B-B14F-4D97-AF65-F5344CB8AC3E}">
        <p14:creationId xmlns:p14="http://schemas.microsoft.com/office/powerpoint/2010/main" val="604879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B6AA-F8E9-6046-993C-CEEF8A359B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F49E5-BAB0-704B-BFAB-AE225A2979FD}"/>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EFB3C397-198B-F84A-8D85-A568F8A38BD0}"/>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D57500EF-CADC-3949-AD8C-90A9B150304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66B4613A-93A2-FA49-8C62-61B8CE5E659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31</a:t>
            </a:fld>
            <a:endParaRPr lang="en-US" dirty="0"/>
          </a:p>
        </p:txBody>
      </p:sp>
      <p:pic>
        <p:nvPicPr>
          <p:cNvPr id="7" name="Picture 6">
            <a:extLst>
              <a:ext uri="{FF2B5EF4-FFF2-40B4-BE49-F238E27FC236}">
                <a16:creationId xmlns:a16="http://schemas.microsoft.com/office/drawing/2014/main" id="{E0239C08-EABA-9E43-9A65-38322EB807BA}"/>
              </a:ext>
            </a:extLst>
          </p:cNvPr>
          <p:cNvPicPr>
            <a:picLocks noChangeAspect="1"/>
          </p:cNvPicPr>
          <p:nvPr/>
        </p:nvPicPr>
        <p:blipFill>
          <a:blip r:embed="rId2"/>
          <a:stretch>
            <a:fillRect/>
          </a:stretch>
        </p:blipFill>
        <p:spPr>
          <a:xfrm>
            <a:off x="3398971" y="652369"/>
            <a:ext cx="1190251" cy="722014"/>
          </a:xfrm>
          <a:prstGeom prst="rect">
            <a:avLst/>
          </a:prstGeom>
        </p:spPr>
      </p:pic>
      <p:pic>
        <p:nvPicPr>
          <p:cNvPr id="8" name="Picture 7">
            <a:extLst>
              <a:ext uri="{FF2B5EF4-FFF2-40B4-BE49-F238E27FC236}">
                <a16:creationId xmlns:a16="http://schemas.microsoft.com/office/drawing/2014/main" id="{4A4CD5B0-A56C-5742-8972-433E1859D04F}"/>
              </a:ext>
            </a:extLst>
          </p:cNvPr>
          <p:cNvPicPr>
            <a:picLocks noChangeAspect="1"/>
          </p:cNvPicPr>
          <p:nvPr/>
        </p:nvPicPr>
        <p:blipFill>
          <a:blip r:embed="rId3"/>
          <a:stretch>
            <a:fillRect/>
          </a:stretch>
        </p:blipFill>
        <p:spPr>
          <a:xfrm>
            <a:off x="-12939" y="671126"/>
            <a:ext cx="3345280" cy="1664174"/>
          </a:xfrm>
          <a:prstGeom prst="rect">
            <a:avLst/>
          </a:prstGeom>
        </p:spPr>
      </p:pic>
      <p:pic>
        <p:nvPicPr>
          <p:cNvPr id="9" name="Picture 8">
            <a:extLst>
              <a:ext uri="{FF2B5EF4-FFF2-40B4-BE49-F238E27FC236}">
                <a16:creationId xmlns:a16="http://schemas.microsoft.com/office/drawing/2014/main" id="{C3F98C71-DE3A-234F-81FD-D4C6403FDB1B}"/>
              </a:ext>
            </a:extLst>
          </p:cNvPr>
          <p:cNvPicPr>
            <a:picLocks noChangeAspect="1"/>
          </p:cNvPicPr>
          <p:nvPr/>
        </p:nvPicPr>
        <p:blipFill>
          <a:blip r:embed="rId4"/>
          <a:stretch>
            <a:fillRect/>
          </a:stretch>
        </p:blipFill>
        <p:spPr>
          <a:xfrm>
            <a:off x="3464134" y="1972509"/>
            <a:ext cx="1092274" cy="362791"/>
          </a:xfrm>
          <a:prstGeom prst="rect">
            <a:avLst/>
          </a:prstGeom>
        </p:spPr>
      </p:pic>
      <p:pic>
        <p:nvPicPr>
          <p:cNvPr id="10" name="Picture 9">
            <a:extLst>
              <a:ext uri="{FF2B5EF4-FFF2-40B4-BE49-F238E27FC236}">
                <a16:creationId xmlns:a16="http://schemas.microsoft.com/office/drawing/2014/main" id="{3632587F-343A-B448-B59C-B94830062E9F}"/>
              </a:ext>
            </a:extLst>
          </p:cNvPr>
          <p:cNvPicPr>
            <a:picLocks noChangeAspect="1"/>
          </p:cNvPicPr>
          <p:nvPr/>
        </p:nvPicPr>
        <p:blipFill>
          <a:blip r:embed="rId5"/>
          <a:stretch>
            <a:fillRect/>
          </a:stretch>
        </p:blipFill>
        <p:spPr>
          <a:xfrm>
            <a:off x="1805446" y="2358302"/>
            <a:ext cx="1624566" cy="474175"/>
          </a:xfrm>
          <a:prstGeom prst="rect">
            <a:avLst/>
          </a:prstGeom>
        </p:spPr>
      </p:pic>
    </p:spTree>
    <p:extLst>
      <p:ext uri="{BB962C8B-B14F-4D97-AF65-F5344CB8AC3E}">
        <p14:creationId xmlns:p14="http://schemas.microsoft.com/office/powerpoint/2010/main" val="263050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06BD-F10B-A642-8704-458EF27EC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EE1723-C920-CD49-AF22-005C309C425E}"/>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2A6F2DE0-0CEE-D748-8ED0-ED8350F172B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69440A21-000E-4C44-99D5-B54D47EBC024}"/>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4ABA0C33-EF50-9D4A-999C-D51FD6ACADBC}"/>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32</a:t>
            </a:fld>
            <a:endParaRPr lang="en-US" dirty="0"/>
          </a:p>
        </p:txBody>
      </p:sp>
      <p:pic>
        <p:nvPicPr>
          <p:cNvPr id="7" name="Picture 6">
            <a:extLst>
              <a:ext uri="{FF2B5EF4-FFF2-40B4-BE49-F238E27FC236}">
                <a16:creationId xmlns:a16="http://schemas.microsoft.com/office/drawing/2014/main" id="{CEC62518-CE5A-D842-A6F3-6A8F7B153C9F}"/>
              </a:ext>
            </a:extLst>
          </p:cNvPr>
          <p:cNvPicPr>
            <a:picLocks noChangeAspect="1"/>
          </p:cNvPicPr>
          <p:nvPr/>
        </p:nvPicPr>
        <p:blipFill>
          <a:blip r:embed="rId2"/>
          <a:stretch>
            <a:fillRect/>
          </a:stretch>
        </p:blipFill>
        <p:spPr>
          <a:xfrm>
            <a:off x="446825" y="918860"/>
            <a:ext cx="3566292" cy="1360737"/>
          </a:xfrm>
          <a:prstGeom prst="rect">
            <a:avLst/>
          </a:prstGeom>
        </p:spPr>
      </p:pic>
    </p:spTree>
    <p:extLst>
      <p:ext uri="{BB962C8B-B14F-4D97-AF65-F5344CB8AC3E}">
        <p14:creationId xmlns:p14="http://schemas.microsoft.com/office/powerpoint/2010/main" val="3036775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1832-0D07-4C42-A2B1-FCDB7710CAEA}"/>
              </a:ext>
            </a:extLst>
          </p:cNvPr>
          <p:cNvSpPr>
            <a:spLocks noGrp="1"/>
          </p:cNvSpPr>
          <p:nvPr>
            <p:ph type="title"/>
          </p:nvPr>
        </p:nvSpPr>
        <p:spPr>
          <a:xfrm>
            <a:off x="615463" y="212139"/>
            <a:ext cx="3394075" cy="184666"/>
          </a:xfrm>
        </p:spPr>
        <p:txBody>
          <a:bodyPr/>
          <a:lstStyle/>
          <a:p>
            <a:endParaRPr lang="en-US" sz="1200"/>
          </a:p>
        </p:txBody>
      </p:sp>
      <p:sp>
        <p:nvSpPr>
          <p:cNvPr id="3" name="Content Placeholder 2">
            <a:extLst>
              <a:ext uri="{FF2B5EF4-FFF2-40B4-BE49-F238E27FC236}">
                <a16:creationId xmlns:a16="http://schemas.microsoft.com/office/drawing/2014/main" id="{86773FF1-A740-EC45-A4AE-547771418842}"/>
              </a:ext>
            </a:extLst>
          </p:cNvPr>
          <p:cNvSpPr>
            <a:spLocks noGrp="1"/>
          </p:cNvSpPr>
          <p:nvPr>
            <p:ph idx="1"/>
          </p:nvPr>
        </p:nvSpPr>
        <p:spPr>
          <a:xfrm>
            <a:off x="500833" y="1078750"/>
            <a:ext cx="3766820" cy="184666"/>
          </a:xfrm>
        </p:spPr>
        <p:txBody>
          <a:bodyPr/>
          <a:lstStyle/>
          <a:p>
            <a:endParaRPr lang="en-US" sz="1200"/>
          </a:p>
        </p:txBody>
      </p:sp>
      <p:sp>
        <p:nvSpPr>
          <p:cNvPr id="4" name="Date Placeholder 3">
            <a:extLst>
              <a:ext uri="{FF2B5EF4-FFF2-40B4-BE49-F238E27FC236}">
                <a16:creationId xmlns:a16="http://schemas.microsoft.com/office/drawing/2014/main" id="{09093F27-6267-5A4D-8FEF-772D5E6DCC12}"/>
              </a:ext>
            </a:extLst>
          </p:cNvPr>
          <p:cNvSpPr>
            <a:spLocks noGrp="1"/>
          </p:cNvSpPr>
          <p:nvPr>
            <p:ph type="dt" sz="half" idx="10"/>
          </p:nvPr>
        </p:nvSpPr>
        <p:spPr>
          <a:xfrm>
            <a:off x="7973399" y="6273458"/>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First Semester 2020-2021</a:t>
            </a:r>
            <a:endParaRPr lang="en-US" sz="1200" dirty="0"/>
          </a:p>
        </p:txBody>
      </p:sp>
      <p:sp>
        <p:nvSpPr>
          <p:cNvPr id="5" name="Footer Placeholder 4">
            <a:extLst>
              <a:ext uri="{FF2B5EF4-FFF2-40B4-BE49-F238E27FC236}">
                <a16:creationId xmlns:a16="http://schemas.microsoft.com/office/drawing/2014/main" id="{8D465A86-7C6E-474C-B0BC-1FACDC64B5BD}"/>
              </a:ext>
            </a:extLst>
          </p:cNvPr>
          <p:cNvSpPr>
            <a:spLocks noGrp="1"/>
          </p:cNvSpPr>
          <p:nvPr>
            <p:ph type="ftr" sz="quarter" idx="11"/>
          </p:nvPr>
        </p:nvSpPr>
        <p:spPr>
          <a:xfrm>
            <a:off x="323300" y="6273458"/>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Dr. Malak Abdullah</a:t>
            </a:r>
            <a:endParaRPr lang="en-US" sz="1200" dirty="0"/>
          </a:p>
        </p:txBody>
      </p:sp>
      <p:sp>
        <p:nvSpPr>
          <p:cNvPr id="6" name="Slide Number Placeholder 5">
            <a:extLst>
              <a:ext uri="{FF2B5EF4-FFF2-40B4-BE49-F238E27FC236}">
                <a16:creationId xmlns:a16="http://schemas.microsoft.com/office/drawing/2014/main" id="{E5AC9C78-790E-9D48-8C98-3CC9B8C3BEFC}"/>
              </a:ext>
            </a:extLst>
          </p:cNvPr>
          <p:cNvSpPr>
            <a:spLocks noGrp="1"/>
          </p:cNvSpPr>
          <p:nvPr>
            <p:ph type="sldNum" sz="quarter" idx="12"/>
          </p:nvPr>
        </p:nvSpPr>
        <p:spPr>
          <a:xfrm>
            <a:off x="11320103" y="6273458"/>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z="1200" smtClean="0"/>
              <a:pPr/>
              <a:t>33</a:t>
            </a:fld>
            <a:endParaRPr lang="en-US" sz="1200" dirty="0"/>
          </a:p>
        </p:txBody>
      </p:sp>
      <p:pic>
        <p:nvPicPr>
          <p:cNvPr id="7" name="Picture 6">
            <a:extLst>
              <a:ext uri="{FF2B5EF4-FFF2-40B4-BE49-F238E27FC236}">
                <a16:creationId xmlns:a16="http://schemas.microsoft.com/office/drawing/2014/main" id="{0771E43F-0CBB-9B44-852A-03A6D64F5BC3}"/>
              </a:ext>
            </a:extLst>
          </p:cNvPr>
          <p:cNvPicPr>
            <a:picLocks noChangeAspect="1"/>
          </p:cNvPicPr>
          <p:nvPr/>
        </p:nvPicPr>
        <p:blipFill>
          <a:blip r:embed="rId2"/>
          <a:stretch>
            <a:fillRect/>
          </a:stretch>
        </p:blipFill>
        <p:spPr>
          <a:xfrm>
            <a:off x="203235" y="547911"/>
            <a:ext cx="4154950" cy="2152246"/>
          </a:xfrm>
          <a:prstGeom prst="rect">
            <a:avLst/>
          </a:prstGeom>
        </p:spPr>
      </p:pic>
      <p:sp>
        <p:nvSpPr>
          <p:cNvPr id="8" name="TextBox 7">
            <a:extLst>
              <a:ext uri="{FF2B5EF4-FFF2-40B4-BE49-F238E27FC236}">
                <a16:creationId xmlns:a16="http://schemas.microsoft.com/office/drawing/2014/main" id="{B8143261-FCDE-2C4F-A3BC-1FF030878395}"/>
              </a:ext>
            </a:extLst>
          </p:cNvPr>
          <p:cNvSpPr txBox="1"/>
          <p:nvPr/>
        </p:nvSpPr>
        <p:spPr>
          <a:xfrm>
            <a:off x="323300" y="2912839"/>
            <a:ext cx="2824685" cy="276999"/>
          </a:xfrm>
          <a:prstGeom prst="rect">
            <a:avLst/>
          </a:prstGeom>
          <a:noFill/>
        </p:spPr>
        <p:txBody>
          <a:bodyPr wrap="square" rtlCol="0">
            <a:spAutoFit/>
          </a:bodyPr>
          <a:lstStyle/>
          <a:p>
            <a:r>
              <a:rPr lang="en-US" sz="1200" dirty="0"/>
              <a:t>Make a prediction for a patient</a:t>
            </a:r>
          </a:p>
        </p:txBody>
      </p:sp>
    </p:spTree>
    <p:extLst>
      <p:ext uri="{BB962C8B-B14F-4D97-AF65-F5344CB8AC3E}">
        <p14:creationId xmlns:p14="http://schemas.microsoft.com/office/powerpoint/2010/main" val="1254244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BED4-CBA1-AF4E-83E5-D9644A4FA152}"/>
              </a:ext>
            </a:extLst>
          </p:cNvPr>
          <p:cNvSpPr>
            <a:spLocks noGrp="1"/>
          </p:cNvSpPr>
          <p:nvPr>
            <p:ph type="title"/>
          </p:nvPr>
        </p:nvSpPr>
        <p:spPr>
          <a:xfrm>
            <a:off x="349324" y="211465"/>
            <a:ext cx="3651239" cy="215444"/>
          </a:xfrm>
        </p:spPr>
        <p:txBody>
          <a:bodyPr/>
          <a:lstStyle/>
          <a:p>
            <a:r>
              <a:rPr lang="en-US" b="1" dirty="0" err="1"/>
              <a:t>Adaboost</a:t>
            </a:r>
            <a:endParaRPr lang="en-US" b="1" dirty="0"/>
          </a:p>
        </p:txBody>
      </p:sp>
      <p:sp>
        <p:nvSpPr>
          <p:cNvPr id="3" name="Content Placeholder 2">
            <a:extLst>
              <a:ext uri="{FF2B5EF4-FFF2-40B4-BE49-F238E27FC236}">
                <a16:creationId xmlns:a16="http://schemas.microsoft.com/office/drawing/2014/main" id="{996CC8C2-6334-7445-A05C-21D45BA67AA6}"/>
              </a:ext>
            </a:extLst>
          </p:cNvPr>
          <p:cNvSpPr>
            <a:spLocks noGrp="1"/>
          </p:cNvSpPr>
          <p:nvPr>
            <p:ph idx="1"/>
          </p:nvPr>
        </p:nvSpPr>
        <p:spPr>
          <a:xfrm>
            <a:off x="349324" y="587375"/>
            <a:ext cx="3936926" cy="2539157"/>
          </a:xfrm>
        </p:spPr>
        <p:txBody>
          <a:bodyPr/>
          <a:lstStyle/>
          <a:p>
            <a:r>
              <a:rPr lang="en-US" b="1" dirty="0"/>
              <a:t>AdaBoost (Ada</a:t>
            </a:r>
            <a:r>
              <a:rPr lang="en-US" dirty="0"/>
              <a:t>ptive </a:t>
            </a:r>
            <a:r>
              <a:rPr lang="en-US" b="1" dirty="0"/>
              <a:t>Boost</a:t>
            </a:r>
            <a:r>
              <a:rPr lang="en-US" dirty="0"/>
              <a:t>ing): It works on a similar method as discussed before. </a:t>
            </a:r>
          </a:p>
          <a:p>
            <a:r>
              <a:rPr lang="en-US" dirty="0"/>
              <a:t>It fits a sequence of weak learners on different weighted training data. </a:t>
            </a:r>
          </a:p>
          <a:p>
            <a:r>
              <a:rPr lang="en-US" dirty="0"/>
              <a:t>It starts by predicting the original data set and assigning equal weight to each observation. If the prediction using the first learner is incorrect, then it assigns a higher weight to the observation that was predicted incorrectly. </a:t>
            </a:r>
          </a:p>
          <a:p>
            <a:r>
              <a:rPr lang="en-US" altLang="en-US" dirty="0"/>
              <a:t>Each data</a:t>
            </a:r>
            <a:r>
              <a:rPr lang="ja-JP" altLang="en-US"/>
              <a:t>’</a:t>
            </a:r>
            <a:r>
              <a:rPr lang="en-US" altLang="ja-JP" dirty="0"/>
              <a:t>s chance of being selected in the next rounds depends on its weight.</a:t>
            </a:r>
            <a:endParaRPr lang="en-US" dirty="0"/>
          </a:p>
          <a:p>
            <a:r>
              <a:rPr lang="en-US" dirty="0"/>
              <a:t>As an iterative process, it continues to add learner(s) until the number of models or accuracy reaches a limit.</a:t>
            </a:r>
          </a:p>
          <a:p>
            <a:r>
              <a:rPr lang="en-US" dirty="0"/>
              <a:t>Uses the same training set over and over again</a:t>
            </a:r>
            <a:br>
              <a:rPr lang="en-US" dirty="0"/>
            </a:br>
            <a:br>
              <a:rPr lang="en-US" dirty="0"/>
            </a:br>
            <a:endParaRPr lang="en-US" dirty="0"/>
          </a:p>
        </p:txBody>
      </p:sp>
      <p:sp>
        <p:nvSpPr>
          <p:cNvPr id="4" name="Date Placeholder 3">
            <a:extLst>
              <a:ext uri="{FF2B5EF4-FFF2-40B4-BE49-F238E27FC236}">
                <a16:creationId xmlns:a16="http://schemas.microsoft.com/office/drawing/2014/main" id="{4A380CE1-34CF-FC42-B48A-CFB8FAC7810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5302B2A-73B1-D34D-B852-590171986C7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9981123D-B8E8-0747-AA9B-235CF515BD7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34</a:t>
            </a:fld>
            <a:endParaRPr lang="en-US" dirty="0"/>
          </a:p>
        </p:txBody>
      </p:sp>
    </p:spTree>
    <p:extLst>
      <p:ext uri="{BB962C8B-B14F-4D97-AF65-F5344CB8AC3E}">
        <p14:creationId xmlns:p14="http://schemas.microsoft.com/office/powerpoint/2010/main" val="2968261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4D7A-8F27-E74C-872B-9AD419B78D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D91238-70DE-304C-B06E-1A6F74F89633}"/>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BD4F1155-3392-2E45-A878-3AAFDA9C344E}"/>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10DDED51-8BA6-AE4D-B4A7-6C2DBA24A52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F5390409-35AE-2640-9F99-214B75D20F93}"/>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35</a:t>
            </a:fld>
            <a:endParaRPr lang="en-US" dirty="0"/>
          </a:p>
        </p:txBody>
      </p:sp>
      <p:pic>
        <p:nvPicPr>
          <p:cNvPr id="7" name="Picture 6">
            <a:extLst>
              <a:ext uri="{FF2B5EF4-FFF2-40B4-BE49-F238E27FC236}">
                <a16:creationId xmlns:a16="http://schemas.microsoft.com/office/drawing/2014/main" id="{C2E93512-76AA-7E48-B5F5-B68C5171FBBD}"/>
              </a:ext>
            </a:extLst>
          </p:cNvPr>
          <p:cNvPicPr>
            <a:picLocks noChangeAspect="1"/>
          </p:cNvPicPr>
          <p:nvPr/>
        </p:nvPicPr>
        <p:blipFill>
          <a:blip r:embed="rId2"/>
          <a:stretch>
            <a:fillRect/>
          </a:stretch>
        </p:blipFill>
        <p:spPr>
          <a:xfrm>
            <a:off x="379332" y="463163"/>
            <a:ext cx="3624210" cy="2871539"/>
          </a:xfrm>
          <a:prstGeom prst="rect">
            <a:avLst/>
          </a:prstGeom>
        </p:spPr>
      </p:pic>
    </p:spTree>
    <p:extLst>
      <p:ext uri="{BB962C8B-B14F-4D97-AF65-F5344CB8AC3E}">
        <p14:creationId xmlns:p14="http://schemas.microsoft.com/office/powerpoint/2010/main" val="590488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97D0A23-2452-8A4A-9617-3294A308D67D}"/>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36</a:t>
            </a:fld>
            <a:endParaRPr lang="en-US" altLang="en-US" sz="529"/>
          </a:p>
        </p:txBody>
      </p:sp>
      <p:sp>
        <p:nvSpPr>
          <p:cNvPr id="45058" name="Rectangle 2">
            <a:extLst>
              <a:ext uri="{FF2B5EF4-FFF2-40B4-BE49-F238E27FC236}">
                <a16:creationId xmlns:a16="http://schemas.microsoft.com/office/drawing/2014/main" id="{D40A4888-301A-2441-ADFA-954D08C09806}"/>
              </a:ext>
            </a:extLst>
          </p:cNvPr>
          <p:cNvSpPr>
            <a:spLocks noGrp="1" noChangeArrowheads="1"/>
          </p:cNvSpPr>
          <p:nvPr>
            <p:ph type="title" idx="4294967295"/>
          </p:nvPr>
        </p:nvSpPr>
        <p:spPr/>
        <p:txBody>
          <a:bodyPr/>
          <a:lstStyle/>
          <a:p>
            <a:pPr algn="l" eaLnBrk="1" hangingPunct="1">
              <a:defRPr/>
            </a:pPr>
            <a:r>
              <a:rPr lang="en-US" b="1"/>
              <a:t>Adaboost: </a:t>
            </a:r>
            <a:r>
              <a:rPr lang="en-US" b="1">
                <a:solidFill>
                  <a:srgbClr val="FF0000"/>
                </a:solidFill>
              </a:rPr>
              <a:t>Training Phase</a:t>
            </a:r>
            <a:r>
              <a:rPr lang="en-US" b="1"/>
              <a:t> </a:t>
            </a:r>
          </a:p>
        </p:txBody>
      </p:sp>
      <p:sp>
        <p:nvSpPr>
          <p:cNvPr id="45059" name="Rectangle 3">
            <a:extLst>
              <a:ext uri="{FF2B5EF4-FFF2-40B4-BE49-F238E27FC236}">
                <a16:creationId xmlns:a16="http://schemas.microsoft.com/office/drawing/2014/main" id="{5EBBEB51-BC5A-314D-A135-49F644C493CA}"/>
              </a:ext>
            </a:extLst>
          </p:cNvPr>
          <p:cNvSpPr>
            <a:spLocks noGrp="1" noChangeArrowheads="1"/>
          </p:cNvSpPr>
          <p:nvPr>
            <p:ph type="body" idx="4294967295"/>
          </p:nvPr>
        </p:nvSpPr>
        <p:spPr>
          <a:xfrm>
            <a:off x="214313" y="663575"/>
            <a:ext cx="4148145" cy="1711380"/>
          </a:xfrm>
        </p:spPr>
        <p:txBody>
          <a:bodyPr>
            <a:noAutofit/>
          </a:bodyPr>
          <a:lstStyle/>
          <a:p>
            <a:pPr eaLnBrk="1" hangingPunct="1">
              <a:lnSpc>
                <a:spcPct val="80000"/>
              </a:lnSpc>
            </a:pPr>
            <a:r>
              <a:rPr lang="en-US" altLang="en-US" sz="1200" dirty="0"/>
              <a:t>Training data D contain N labeled data (X</a:t>
            </a:r>
            <a:r>
              <a:rPr lang="en-US" altLang="en-US" sz="1200" baseline="-25000" dirty="0"/>
              <a:t>1</a:t>
            </a:r>
            <a:r>
              <a:rPr lang="en-US" altLang="en-US" sz="1200" dirty="0"/>
              <a:t>,y</a:t>
            </a:r>
            <a:r>
              <a:rPr lang="en-US" altLang="en-US" sz="1200" baseline="-25000" dirty="0"/>
              <a:t>1</a:t>
            </a:r>
            <a:r>
              <a:rPr lang="en-US" altLang="en-US" sz="1200" dirty="0"/>
              <a:t>), (X</a:t>
            </a:r>
            <a:r>
              <a:rPr lang="en-US" altLang="en-US" sz="1200" baseline="-25000" dirty="0"/>
              <a:t>2</a:t>
            </a:r>
            <a:r>
              <a:rPr lang="en-US" altLang="en-US" sz="1200" dirty="0"/>
              <a:t>,y</a:t>
            </a:r>
            <a:r>
              <a:rPr lang="en-US" altLang="en-US" sz="1200" baseline="-25000" dirty="0"/>
              <a:t>2</a:t>
            </a:r>
            <a:r>
              <a:rPr lang="en-US" altLang="en-US" sz="1200" dirty="0"/>
              <a:t> ), (X</a:t>
            </a:r>
            <a:r>
              <a:rPr lang="en-US" altLang="en-US" sz="1200" baseline="-25000" dirty="0"/>
              <a:t>3</a:t>
            </a:r>
            <a:r>
              <a:rPr lang="en-US" altLang="en-US" sz="1200" dirty="0"/>
              <a:t>,y</a:t>
            </a:r>
            <a:r>
              <a:rPr lang="en-US" altLang="en-US" sz="1200" baseline="-25000" dirty="0"/>
              <a:t>3</a:t>
            </a:r>
            <a:r>
              <a:rPr lang="en-US" altLang="en-US" sz="1200" dirty="0"/>
              <a:t>),….(</a:t>
            </a:r>
            <a:r>
              <a:rPr lang="en-US" altLang="en-US" sz="1200" dirty="0" err="1"/>
              <a:t>X</a:t>
            </a:r>
            <a:r>
              <a:rPr lang="en-US" altLang="en-US" sz="1200" baseline="-25000" dirty="0" err="1"/>
              <a:t>N</a:t>
            </a:r>
            <a:r>
              <a:rPr lang="en-US" altLang="en-US" sz="1200" dirty="0" err="1"/>
              <a:t>,y</a:t>
            </a:r>
            <a:r>
              <a:rPr lang="en-US" altLang="en-US" sz="1200" baseline="-25000" dirty="0" err="1"/>
              <a:t>N</a:t>
            </a:r>
            <a:r>
              <a:rPr lang="en-US" altLang="en-US" sz="1200" dirty="0"/>
              <a:t>)</a:t>
            </a:r>
          </a:p>
          <a:p>
            <a:pPr eaLnBrk="1" hangingPunct="1">
              <a:lnSpc>
                <a:spcPct val="80000"/>
              </a:lnSpc>
            </a:pPr>
            <a:endParaRPr lang="en-US" altLang="en-US" sz="1200" dirty="0"/>
          </a:p>
          <a:p>
            <a:pPr eaLnBrk="1" hangingPunct="1">
              <a:lnSpc>
                <a:spcPct val="80000"/>
              </a:lnSpc>
            </a:pPr>
            <a:r>
              <a:rPr lang="en-US" altLang="en-US" sz="1200" dirty="0"/>
              <a:t>Initially assign equal weight 1/d to each data</a:t>
            </a:r>
          </a:p>
          <a:p>
            <a:pPr eaLnBrk="1" hangingPunct="1">
              <a:lnSpc>
                <a:spcPct val="80000"/>
              </a:lnSpc>
            </a:pPr>
            <a:endParaRPr lang="en-US" altLang="en-US" sz="1200" dirty="0"/>
          </a:p>
          <a:p>
            <a:pPr eaLnBrk="1" hangingPunct="1">
              <a:lnSpc>
                <a:spcPct val="80000"/>
              </a:lnSpc>
            </a:pPr>
            <a:r>
              <a:rPr lang="en-US" altLang="en-US" sz="1200" dirty="0"/>
              <a:t>To generate </a:t>
            </a:r>
            <a:r>
              <a:rPr lang="en-US" altLang="en-US" sz="1200" i="1" dirty="0"/>
              <a:t>T</a:t>
            </a:r>
            <a:r>
              <a:rPr lang="en-US" altLang="en-US" sz="1200" dirty="0"/>
              <a:t> base classifiers, we need </a:t>
            </a:r>
            <a:r>
              <a:rPr lang="en-US" altLang="en-US" sz="1200" i="1" dirty="0"/>
              <a:t>T</a:t>
            </a:r>
            <a:r>
              <a:rPr lang="en-US" altLang="en-US" sz="1200" dirty="0"/>
              <a:t> rounds or iterations</a:t>
            </a:r>
          </a:p>
          <a:p>
            <a:pPr eaLnBrk="1" hangingPunct="1">
              <a:lnSpc>
                <a:spcPct val="80000"/>
              </a:lnSpc>
            </a:pPr>
            <a:endParaRPr lang="en-US" altLang="en-US" sz="1200" dirty="0"/>
          </a:p>
          <a:p>
            <a:pPr eaLnBrk="1" hangingPunct="1">
              <a:lnSpc>
                <a:spcPct val="80000"/>
              </a:lnSpc>
            </a:pPr>
            <a:r>
              <a:rPr lang="en-US" altLang="en-US" sz="1200" dirty="0"/>
              <a:t>Round </a:t>
            </a:r>
            <a:r>
              <a:rPr lang="en-US" altLang="en-US" sz="1200" dirty="0" err="1"/>
              <a:t>i</a:t>
            </a:r>
            <a:r>
              <a:rPr lang="en-US" altLang="en-US" sz="1200" dirty="0"/>
              <a:t>, data from D are sampled with replacement , to form Di (size </a:t>
            </a:r>
            <a:r>
              <a:rPr lang="en-US" altLang="en-US" sz="1200" i="1" dirty="0"/>
              <a:t>N</a:t>
            </a:r>
            <a:r>
              <a:rPr lang="en-US" altLang="en-US" sz="1200" dirty="0"/>
              <a:t>)</a:t>
            </a:r>
          </a:p>
          <a:p>
            <a:pPr eaLnBrk="1" hangingPunct="1">
              <a:lnSpc>
                <a:spcPct val="80000"/>
              </a:lnSpc>
            </a:pPr>
            <a:endParaRPr lang="en-US" altLang="en-US" sz="1200" dirty="0"/>
          </a:p>
          <a:p>
            <a:pPr eaLnBrk="1" hangingPunct="1">
              <a:lnSpc>
                <a:spcPct val="80000"/>
              </a:lnSpc>
            </a:pPr>
            <a:r>
              <a:rPr lang="en-US" altLang="en-US" sz="1200" dirty="0"/>
              <a:t>Each data</a:t>
            </a:r>
            <a:r>
              <a:rPr lang="ja-JP" altLang="en-US" sz="1200"/>
              <a:t>’</a:t>
            </a:r>
            <a:r>
              <a:rPr lang="en-US" altLang="ja-JP" sz="1200" dirty="0"/>
              <a:t>s chance of being selected in the next rounds depends on its weight</a:t>
            </a:r>
          </a:p>
          <a:p>
            <a:pPr lvl="1" eaLnBrk="1" hangingPunct="1">
              <a:lnSpc>
                <a:spcPct val="80000"/>
              </a:lnSpc>
            </a:pPr>
            <a:r>
              <a:rPr lang="en-US" altLang="en-US" sz="1200" dirty="0">
                <a:solidFill>
                  <a:srgbClr val="FF0000"/>
                </a:solidFill>
              </a:rPr>
              <a:t>Each time the new sample is generated directly from the training data D with different sampling probability according to the weights; these weights are not zero</a:t>
            </a:r>
          </a:p>
        </p:txBody>
      </p:sp>
      <p:sp>
        <p:nvSpPr>
          <p:cNvPr id="2" name="Date Placeholder 1">
            <a:extLst>
              <a:ext uri="{FF2B5EF4-FFF2-40B4-BE49-F238E27FC236}">
                <a16:creationId xmlns:a16="http://schemas.microsoft.com/office/drawing/2014/main" id="{BCF8D918-D311-AC42-BC68-CDE8CCB53A1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8183A7FF-A1A6-9A40-A8E7-57E8C9C51F19}"/>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35236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CDA79A1-386B-DE4E-A520-92D91BF983AF}"/>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37</a:t>
            </a:fld>
            <a:endParaRPr lang="en-US" altLang="en-US" sz="529"/>
          </a:p>
        </p:txBody>
      </p:sp>
      <p:sp>
        <p:nvSpPr>
          <p:cNvPr id="47106" name="Rectangle 2">
            <a:extLst>
              <a:ext uri="{FF2B5EF4-FFF2-40B4-BE49-F238E27FC236}">
                <a16:creationId xmlns:a16="http://schemas.microsoft.com/office/drawing/2014/main" id="{01CE1547-34FF-194E-B461-26121F03FA8C}"/>
              </a:ext>
            </a:extLst>
          </p:cNvPr>
          <p:cNvSpPr>
            <a:spLocks noGrp="1" noChangeArrowheads="1"/>
          </p:cNvSpPr>
          <p:nvPr>
            <p:ph type="title" idx="4294967295"/>
          </p:nvPr>
        </p:nvSpPr>
        <p:spPr/>
        <p:txBody>
          <a:bodyPr/>
          <a:lstStyle/>
          <a:p>
            <a:pPr algn="l" eaLnBrk="1" hangingPunct="1">
              <a:defRPr/>
            </a:pPr>
            <a:r>
              <a:rPr lang="en-US" b="1"/>
              <a:t>Adaboost: </a:t>
            </a:r>
            <a:r>
              <a:rPr lang="en-US" b="1">
                <a:solidFill>
                  <a:srgbClr val="FF0000"/>
                </a:solidFill>
              </a:rPr>
              <a:t>Training Phase</a:t>
            </a:r>
          </a:p>
        </p:txBody>
      </p:sp>
      <p:sp>
        <p:nvSpPr>
          <p:cNvPr id="47107" name="Rectangle 3">
            <a:extLst>
              <a:ext uri="{FF2B5EF4-FFF2-40B4-BE49-F238E27FC236}">
                <a16:creationId xmlns:a16="http://schemas.microsoft.com/office/drawing/2014/main" id="{798AA6BF-6F5D-3E4A-9CEA-FF8D20857C26}"/>
              </a:ext>
            </a:extLst>
          </p:cNvPr>
          <p:cNvSpPr>
            <a:spLocks noGrp="1" noChangeArrowheads="1"/>
          </p:cNvSpPr>
          <p:nvPr>
            <p:ph type="body" idx="4294967295"/>
          </p:nvPr>
        </p:nvSpPr>
        <p:spPr>
          <a:xfrm>
            <a:off x="239007" y="1073076"/>
            <a:ext cx="4371093" cy="1711380"/>
          </a:xfrm>
        </p:spPr>
        <p:txBody>
          <a:bodyPr>
            <a:normAutofit/>
          </a:bodyPr>
          <a:lstStyle/>
          <a:p>
            <a:pPr eaLnBrk="1" hangingPunct="1">
              <a:defRPr/>
            </a:pPr>
            <a:r>
              <a:rPr lang="en-US" sz="907" dirty="0"/>
              <a:t>Base classifier </a:t>
            </a:r>
            <a:r>
              <a:rPr lang="en-US" sz="907" dirty="0">
                <a:solidFill>
                  <a:srgbClr val="FF0000"/>
                </a:solidFill>
              </a:rPr>
              <a:t>C</a:t>
            </a:r>
            <a:r>
              <a:rPr lang="en-US" sz="907" baseline="-25000" dirty="0">
                <a:solidFill>
                  <a:srgbClr val="FF0000"/>
                </a:solidFill>
              </a:rPr>
              <a:t>i</a:t>
            </a:r>
            <a:r>
              <a:rPr lang="en-US" sz="907" dirty="0"/>
              <a:t>, is derived from training data of Di</a:t>
            </a:r>
          </a:p>
          <a:p>
            <a:pPr eaLnBrk="1" hangingPunct="1">
              <a:defRPr/>
            </a:pPr>
            <a:endParaRPr lang="en-US" sz="907" dirty="0"/>
          </a:p>
          <a:p>
            <a:pPr eaLnBrk="1" hangingPunct="1">
              <a:defRPr/>
            </a:pPr>
            <a:r>
              <a:rPr lang="en-US" sz="907" dirty="0"/>
              <a:t>Error of </a:t>
            </a:r>
            <a:r>
              <a:rPr lang="en-US" sz="907" dirty="0">
                <a:solidFill>
                  <a:srgbClr val="FF0000"/>
                </a:solidFill>
              </a:rPr>
              <a:t>C</a:t>
            </a:r>
            <a:r>
              <a:rPr lang="en-US" sz="907" baseline="-25000" dirty="0">
                <a:solidFill>
                  <a:srgbClr val="FF0000"/>
                </a:solidFill>
              </a:rPr>
              <a:t>i</a:t>
            </a:r>
            <a:r>
              <a:rPr lang="en-US" sz="907" dirty="0"/>
              <a:t> is tested using Di</a:t>
            </a:r>
          </a:p>
          <a:p>
            <a:pPr eaLnBrk="1" hangingPunct="1">
              <a:defRPr/>
            </a:pPr>
            <a:endParaRPr lang="en-US" sz="907" dirty="0"/>
          </a:p>
          <a:p>
            <a:pPr eaLnBrk="1" hangingPunct="1">
              <a:defRPr/>
            </a:pPr>
            <a:r>
              <a:rPr lang="en-US" sz="907" dirty="0"/>
              <a:t>Weights of training data are adjusted depending on how they were classified</a:t>
            </a:r>
          </a:p>
          <a:p>
            <a:pPr lvl="1" eaLnBrk="1" hangingPunct="1">
              <a:defRPr/>
            </a:pPr>
            <a:r>
              <a:rPr lang="en-US" sz="907" dirty="0"/>
              <a:t>Correctly classified: Decrease weight</a:t>
            </a:r>
          </a:p>
          <a:p>
            <a:pPr lvl="1" eaLnBrk="1" hangingPunct="1">
              <a:defRPr/>
            </a:pPr>
            <a:r>
              <a:rPr lang="en-US" sz="907" dirty="0"/>
              <a:t>Incorrectly classified: Increase weight</a:t>
            </a:r>
          </a:p>
          <a:p>
            <a:pPr lvl="1" eaLnBrk="1" hangingPunct="1">
              <a:defRPr/>
            </a:pPr>
            <a:endParaRPr lang="en-US" sz="907" dirty="0"/>
          </a:p>
          <a:p>
            <a:pPr eaLnBrk="1" hangingPunct="1">
              <a:defRPr/>
            </a:pPr>
            <a:r>
              <a:rPr lang="en-US" sz="907" dirty="0"/>
              <a:t>Weight of a data indicates how hard it is to classify it (directly proportional)</a:t>
            </a:r>
          </a:p>
        </p:txBody>
      </p:sp>
      <p:sp>
        <p:nvSpPr>
          <p:cNvPr id="2" name="Date Placeholder 1">
            <a:extLst>
              <a:ext uri="{FF2B5EF4-FFF2-40B4-BE49-F238E27FC236}">
                <a16:creationId xmlns:a16="http://schemas.microsoft.com/office/drawing/2014/main" id="{F8E010D6-E267-574A-B645-CC7101F6415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B8042D9E-F833-6D4A-B6BA-0CBE8BEF2247}"/>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778317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9DA4DB8B-A18C-7C4B-BAB2-1FEF29DCDD5D}"/>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38</a:t>
            </a:fld>
            <a:endParaRPr lang="en-US" altLang="en-US" sz="529"/>
          </a:p>
        </p:txBody>
      </p:sp>
      <p:sp>
        <p:nvSpPr>
          <p:cNvPr id="53250" name="Rectangle 2">
            <a:extLst>
              <a:ext uri="{FF2B5EF4-FFF2-40B4-BE49-F238E27FC236}">
                <a16:creationId xmlns:a16="http://schemas.microsoft.com/office/drawing/2014/main" id="{22D9F62A-9F92-A74B-BFF6-C9BD0A26D7FD}"/>
              </a:ext>
            </a:extLst>
          </p:cNvPr>
          <p:cNvSpPr>
            <a:spLocks noGrp="1" noChangeArrowheads="1"/>
          </p:cNvSpPr>
          <p:nvPr>
            <p:ph type="title" idx="4294967295"/>
          </p:nvPr>
        </p:nvSpPr>
        <p:spPr>
          <a:xfrm>
            <a:off x="182326" y="577251"/>
            <a:ext cx="3111818" cy="215444"/>
          </a:xfrm>
        </p:spPr>
        <p:txBody>
          <a:bodyPr/>
          <a:lstStyle/>
          <a:p>
            <a:pPr algn="l" eaLnBrk="1" hangingPunct="1">
              <a:defRPr/>
            </a:pPr>
            <a:r>
              <a:rPr lang="en-US" b="1" dirty="0" err="1"/>
              <a:t>Adaboost</a:t>
            </a:r>
            <a:r>
              <a:rPr lang="en-US" b="1" dirty="0"/>
              <a:t>: </a:t>
            </a:r>
            <a:r>
              <a:rPr lang="en-US" b="1" dirty="0">
                <a:solidFill>
                  <a:srgbClr val="FF0000"/>
                </a:solidFill>
              </a:rPr>
              <a:t>Testing Phase</a:t>
            </a:r>
          </a:p>
        </p:txBody>
      </p:sp>
      <p:sp>
        <p:nvSpPr>
          <p:cNvPr id="53251" name="Rectangle 3">
            <a:extLst>
              <a:ext uri="{FF2B5EF4-FFF2-40B4-BE49-F238E27FC236}">
                <a16:creationId xmlns:a16="http://schemas.microsoft.com/office/drawing/2014/main" id="{EE47E5FD-E583-9446-B8D0-F45C1B7E5E44}"/>
              </a:ext>
            </a:extLst>
          </p:cNvPr>
          <p:cNvSpPr>
            <a:spLocks noGrp="1" noChangeArrowheads="1"/>
          </p:cNvSpPr>
          <p:nvPr>
            <p:ph type="body" idx="4294967295"/>
          </p:nvPr>
        </p:nvSpPr>
        <p:spPr>
          <a:xfrm>
            <a:off x="67831" y="992570"/>
            <a:ext cx="4209189" cy="1070165"/>
          </a:xfrm>
        </p:spPr>
        <p:txBody>
          <a:bodyPr/>
          <a:lstStyle/>
          <a:p>
            <a:pPr eaLnBrk="1" hangingPunct="1"/>
            <a:r>
              <a:rPr lang="en-US" altLang="en-US" sz="907" dirty="0"/>
              <a:t>The </a:t>
            </a:r>
            <a:r>
              <a:rPr lang="en-US" altLang="en-US" sz="907" dirty="0">
                <a:solidFill>
                  <a:srgbClr val="FF0000"/>
                </a:solidFill>
              </a:rPr>
              <a:t>lower a classifier error rate</a:t>
            </a:r>
            <a:r>
              <a:rPr lang="en-US" altLang="en-US" sz="907" dirty="0"/>
              <a:t>, the </a:t>
            </a:r>
            <a:r>
              <a:rPr lang="en-US" altLang="en-US" sz="907" dirty="0">
                <a:solidFill>
                  <a:srgbClr val="FF0000"/>
                </a:solidFill>
              </a:rPr>
              <a:t>more accurate </a:t>
            </a:r>
            <a:r>
              <a:rPr lang="en-US" altLang="en-US" sz="907" dirty="0"/>
              <a:t>it is, and therefore, the </a:t>
            </a:r>
            <a:r>
              <a:rPr lang="en-US" altLang="en-US" sz="907" dirty="0">
                <a:solidFill>
                  <a:srgbClr val="FF0000"/>
                </a:solidFill>
              </a:rPr>
              <a:t>higher its weight </a:t>
            </a:r>
            <a:r>
              <a:rPr lang="en-US" altLang="en-US" sz="907" dirty="0"/>
              <a:t>for voting should be</a:t>
            </a:r>
          </a:p>
          <a:p>
            <a:pPr eaLnBrk="1" hangingPunct="1"/>
            <a:r>
              <a:rPr lang="en-US" altLang="en-US" sz="907" dirty="0"/>
              <a:t>Weight of a classifier </a:t>
            </a:r>
            <a:r>
              <a:rPr lang="en-US" altLang="en-US" sz="907" dirty="0">
                <a:solidFill>
                  <a:srgbClr val="FF0000"/>
                </a:solidFill>
              </a:rPr>
              <a:t>C</a:t>
            </a:r>
            <a:r>
              <a:rPr lang="en-US" altLang="en-US" sz="907" baseline="-25000" dirty="0">
                <a:solidFill>
                  <a:srgbClr val="FF0000"/>
                </a:solidFill>
              </a:rPr>
              <a:t>i</a:t>
            </a:r>
            <a:r>
              <a:rPr lang="ja-JP" altLang="en-US" sz="907"/>
              <a:t>’</a:t>
            </a:r>
            <a:r>
              <a:rPr lang="en-US" altLang="ja-JP" sz="907" dirty="0"/>
              <a:t>s vote is </a:t>
            </a:r>
          </a:p>
          <a:p>
            <a:pPr eaLnBrk="1" hangingPunct="1"/>
            <a:endParaRPr lang="en-US" altLang="en-US" sz="907" dirty="0"/>
          </a:p>
          <a:p>
            <a:pPr eaLnBrk="1" hangingPunct="1"/>
            <a:r>
              <a:rPr lang="en-US" altLang="en-US" sz="907" dirty="0"/>
              <a:t>Testing: </a:t>
            </a:r>
          </a:p>
          <a:p>
            <a:pPr lvl="1" eaLnBrk="1" hangingPunct="1"/>
            <a:r>
              <a:rPr lang="en-US" altLang="en-US" sz="756" dirty="0"/>
              <a:t>For each class c, sum the weights of each classifier that assigned class c to X (unseen data)</a:t>
            </a:r>
          </a:p>
          <a:p>
            <a:pPr lvl="1" eaLnBrk="1" hangingPunct="1"/>
            <a:r>
              <a:rPr lang="en-US" altLang="en-US" sz="756" dirty="0"/>
              <a:t>The class with the highest sum is the WINNER!</a:t>
            </a:r>
          </a:p>
          <a:p>
            <a:pPr eaLnBrk="1" hangingPunct="1"/>
            <a:endParaRPr lang="en-US" altLang="en-US" sz="907" dirty="0"/>
          </a:p>
        </p:txBody>
      </p:sp>
      <p:graphicFrame>
        <p:nvGraphicFramePr>
          <p:cNvPr id="31748" name="Object 3">
            <a:extLst>
              <a:ext uri="{FF2B5EF4-FFF2-40B4-BE49-F238E27FC236}">
                <a16:creationId xmlns:a16="http://schemas.microsoft.com/office/drawing/2014/main" id="{908C56BC-8DEC-5047-869E-3923D8CBB25E}"/>
              </a:ext>
            </a:extLst>
          </p:cNvPr>
          <p:cNvGraphicFramePr>
            <a:graphicFrameLocks noChangeAspect="1"/>
          </p:cNvGraphicFramePr>
          <p:nvPr/>
        </p:nvGraphicFramePr>
        <p:xfrm>
          <a:off x="2131413" y="1197889"/>
          <a:ext cx="1162730" cy="532486"/>
        </p:xfrm>
        <a:graphic>
          <a:graphicData uri="http://schemas.openxmlformats.org/presentationml/2006/ole">
            <mc:AlternateContent xmlns:mc="http://schemas.openxmlformats.org/markup-compatibility/2006">
              <mc:Choice xmlns:v="urn:schemas-microsoft-com:vml" Requires="v">
                <p:oleObj name="Equation" r:id="rId3" imgW="24282400" imgH="11112500" progId="Equation.3">
                  <p:embed/>
                </p:oleObj>
              </mc:Choice>
              <mc:Fallback>
                <p:oleObj name="Equation" r:id="rId3" imgW="24282400" imgH="11112500" progId="Equation.3">
                  <p:embed/>
                  <p:pic>
                    <p:nvPicPr>
                      <p:cNvPr id="31748" name="Object 3">
                        <a:extLst>
                          <a:ext uri="{FF2B5EF4-FFF2-40B4-BE49-F238E27FC236}">
                            <a16:creationId xmlns:a16="http://schemas.microsoft.com/office/drawing/2014/main" id="{908C56BC-8DEC-5047-869E-3923D8CBB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413" y="1197889"/>
                        <a:ext cx="1162730" cy="532486"/>
                      </a:xfrm>
                      <a:prstGeom prst="rect">
                        <a:avLst/>
                      </a:prstGeom>
                      <a:noFill/>
                      <a:ln>
                        <a:noFill/>
                      </a:ln>
                    </p:spPr>
                  </p:pic>
                </p:oleObj>
              </mc:Fallback>
            </mc:AlternateContent>
          </a:graphicData>
        </a:graphic>
      </p:graphicFrame>
      <p:graphicFrame>
        <p:nvGraphicFramePr>
          <p:cNvPr id="31749" name="Object 3">
            <a:extLst>
              <a:ext uri="{FF2B5EF4-FFF2-40B4-BE49-F238E27FC236}">
                <a16:creationId xmlns:a16="http://schemas.microsoft.com/office/drawing/2014/main" id="{6D9C2DD5-7B05-4B49-81B3-CC8553FA078F}"/>
              </a:ext>
            </a:extLst>
          </p:cNvPr>
          <p:cNvGraphicFramePr>
            <a:graphicFrameLocks noChangeAspect="1"/>
          </p:cNvGraphicFramePr>
          <p:nvPr/>
        </p:nvGraphicFramePr>
        <p:xfrm>
          <a:off x="345757" y="2157376"/>
          <a:ext cx="2437250" cy="431596"/>
        </p:xfrm>
        <a:graphic>
          <a:graphicData uri="http://schemas.openxmlformats.org/presentationml/2006/ole">
            <mc:AlternateContent xmlns:mc="http://schemas.openxmlformats.org/markup-compatibility/2006">
              <mc:Choice xmlns:v="urn:schemas-microsoft-com:vml" Requires="v">
                <p:oleObj name="Equation" r:id="rId5" imgW="56172100" imgH="9944100" progId="Equation.3">
                  <p:embed/>
                </p:oleObj>
              </mc:Choice>
              <mc:Fallback>
                <p:oleObj name="Equation" r:id="rId5" imgW="56172100" imgH="9944100" progId="Equation.3">
                  <p:embed/>
                  <p:pic>
                    <p:nvPicPr>
                      <p:cNvPr id="31749" name="Object 3">
                        <a:extLst>
                          <a:ext uri="{FF2B5EF4-FFF2-40B4-BE49-F238E27FC236}">
                            <a16:creationId xmlns:a16="http://schemas.microsoft.com/office/drawing/2014/main" id="{6D9C2DD5-7B05-4B49-81B3-CC8553FA0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757" y="2157376"/>
                        <a:ext cx="2437250" cy="431596"/>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9651CB5C-650F-124B-A50A-AADC1F95534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14564187-8F67-DF42-8D50-8A0BE67074B9}"/>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507366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E279AD09-0756-2F46-86BB-CCC4749E07F1}"/>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39</a:t>
            </a:fld>
            <a:endParaRPr lang="en-US" altLang="en-US" sz="529"/>
          </a:p>
        </p:txBody>
      </p:sp>
      <p:sp>
        <p:nvSpPr>
          <p:cNvPr id="6148" name="Rectangle 2">
            <a:extLst>
              <a:ext uri="{FF2B5EF4-FFF2-40B4-BE49-F238E27FC236}">
                <a16:creationId xmlns:a16="http://schemas.microsoft.com/office/drawing/2014/main" id="{95B2B6B0-5FF4-F740-A68E-907936776D6F}"/>
              </a:ext>
            </a:extLst>
          </p:cNvPr>
          <p:cNvSpPr>
            <a:spLocks noGrp="1" noChangeArrowheads="1"/>
          </p:cNvSpPr>
          <p:nvPr>
            <p:ph type="title" idx="4294967295"/>
          </p:nvPr>
        </p:nvSpPr>
        <p:spPr>
          <a:xfrm>
            <a:off x="256642" y="577850"/>
            <a:ext cx="3131026" cy="201692"/>
          </a:xfrm>
        </p:spPr>
        <p:txBody>
          <a:bodyPr>
            <a:normAutofit fontScale="90000"/>
          </a:bodyPr>
          <a:lstStyle/>
          <a:p>
            <a:pPr algn="l" eaLnBrk="1" hangingPunct="1">
              <a:defRPr/>
            </a:pPr>
            <a:r>
              <a:rPr lang="en-US" sz="1512" b="1" dirty="0"/>
              <a:t>Example: AdaBoost</a:t>
            </a:r>
          </a:p>
        </p:txBody>
      </p:sp>
      <p:sp>
        <p:nvSpPr>
          <p:cNvPr id="55299" name="Rectangle 3">
            <a:extLst>
              <a:ext uri="{FF2B5EF4-FFF2-40B4-BE49-F238E27FC236}">
                <a16:creationId xmlns:a16="http://schemas.microsoft.com/office/drawing/2014/main" id="{7874F6D7-EE87-E140-A810-C28CBFE169A8}"/>
              </a:ext>
            </a:extLst>
          </p:cNvPr>
          <p:cNvSpPr>
            <a:spLocks noGrp="1" noChangeArrowheads="1"/>
          </p:cNvSpPr>
          <p:nvPr>
            <p:ph type="body" sz="half" idx="4294967295"/>
          </p:nvPr>
        </p:nvSpPr>
        <p:spPr>
          <a:xfrm>
            <a:off x="91049" y="923607"/>
            <a:ext cx="3927673" cy="1151854"/>
          </a:xfrm>
        </p:spPr>
        <p:txBody>
          <a:bodyPr/>
          <a:lstStyle/>
          <a:p>
            <a:pPr eaLnBrk="1" hangingPunct="1"/>
            <a:r>
              <a:rPr lang="en-US" altLang="en-US" sz="907" dirty="0"/>
              <a:t>Base classifiers: C</a:t>
            </a:r>
            <a:r>
              <a:rPr lang="en-US" altLang="en-US" sz="907" baseline="-25000" dirty="0"/>
              <a:t>1</a:t>
            </a:r>
            <a:r>
              <a:rPr lang="en-US" altLang="en-US" sz="907" dirty="0"/>
              <a:t>, C</a:t>
            </a:r>
            <a:r>
              <a:rPr lang="en-US" altLang="en-US" sz="907" baseline="-25000" dirty="0"/>
              <a:t>2</a:t>
            </a:r>
            <a:r>
              <a:rPr lang="en-US" altLang="en-US" sz="907" dirty="0"/>
              <a:t>, …, C</a:t>
            </a:r>
            <a:r>
              <a:rPr lang="en-US" altLang="en-US" sz="907" baseline="-25000" dirty="0"/>
              <a:t>T</a:t>
            </a:r>
          </a:p>
          <a:p>
            <a:pPr lvl="4" eaLnBrk="1" hangingPunct="1"/>
            <a:endParaRPr lang="en-US" altLang="en-US" sz="681" dirty="0"/>
          </a:p>
          <a:p>
            <a:pPr eaLnBrk="1" hangingPunct="1"/>
            <a:r>
              <a:rPr lang="en-US" altLang="en-US" sz="907" dirty="0"/>
              <a:t>Error rate: (</a:t>
            </a:r>
            <a:r>
              <a:rPr lang="en-US" altLang="en-US" sz="907" i="1" dirty="0" err="1"/>
              <a:t>i</a:t>
            </a:r>
            <a:r>
              <a:rPr lang="en-US" altLang="en-US" sz="907" dirty="0"/>
              <a:t> = index of classifier, </a:t>
            </a:r>
            <a:r>
              <a:rPr lang="en-US" altLang="en-US" sz="907" i="1" dirty="0"/>
              <a:t>j</a:t>
            </a:r>
            <a:r>
              <a:rPr lang="en-US" altLang="en-US" sz="907" dirty="0"/>
              <a:t>=index of instance)</a:t>
            </a:r>
          </a:p>
          <a:p>
            <a:pPr eaLnBrk="1" hangingPunct="1"/>
            <a:endParaRPr lang="en-US" altLang="en-US" sz="907" dirty="0"/>
          </a:p>
          <a:p>
            <a:pPr eaLnBrk="1" hangingPunct="1"/>
            <a:endParaRPr lang="en-US" altLang="en-US" sz="907" dirty="0"/>
          </a:p>
          <a:p>
            <a:pPr eaLnBrk="1" hangingPunct="1"/>
            <a:endParaRPr lang="en-US" altLang="en-US" sz="907" dirty="0"/>
          </a:p>
          <a:p>
            <a:pPr lvl="4" eaLnBrk="1" hangingPunct="1"/>
            <a:endParaRPr lang="en-US" altLang="en-US" sz="681" dirty="0"/>
          </a:p>
          <a:p>
            <a:pPr eaLnBrk="1" hangingPunct="1"/>
            <a:r>
              <a:rPr lang="en-US" altLang="en-US" sz="907" dirty="0"/>
              <a:t>Importance of a classifier: </a:t>
            </a:r>
          </a:p>
          <a:p>
            <a:pPr lvl="4" eaLnBrk="1" hangingPunct="1"/>
            <a:endParaRPr lang="en-US" altLang="en-US" sz="681" dirty="0"/>
          </a:p>
        </p:txBody>
      </p:sp>
      <p:graphicFrame>
        <p:nvGraphicFramePr>
          <p:cNvPr id="33796" name="Object 2">
            <a:extLst>
              <a:ext uri="{FF2B5EF4-FFF2-40B4-BE49-F238E27FC236}">
                <a16:creationId xmlns:a16="http://schemas.microsoft.com/office/drawing/2014/main" id="{6A6136E8-2979-0E4B-9D49-8691B34ED03E}"/>
              </a:ext>
            </a:extLst>
          </p:cNvPr>
          <p:cNvGraphicFramePr>
            <a:graphicFrameLocks noGrp="1" noChangeAspect="1"/>
          </p:cNvGraphicFramePr>
          <p:nvPr>
            <p:ph sz="half" idx="4294967295"/>
            <p:extLst>
              <p:ext uri="{D42A27DB-BD31-4B8C-83A1-F6EECF244321}">
                <p14:modId xmlns:p14="http://schemas.microsoft.com/office/powerpoint/2010/main" val="731967943"/>
              </p:ext>
            </p:extLst>
          </p:nvPr>
        </p:nvGraphicFramePr>
        <p:xfrm>
          <a:off x="748239" y="1384618"/>
          <a:ext cx="1498283" cy="397381"/>
        </p:xfrm>
        <a:graphic>
          <a:graphicData uri="http://schemas.openxmlformats.org/presentationml/2006/ole">
            <mc:AlternateContent xmlns:mc="http://schemas.openxmlformats.org/markup-compatibility/2006">
              <mc:Choice xmlns:v="urn:schemas-microsoft-com:vml" Requires="v">
                <p:oleObj name="Equation" r:id="rId3" imgW="38620700" imgH="10236200" progId="Equation.3">
                  <p:embed/>
                </p:oleObj>
              </mc:Choice>
              <mc:Fallback>
                <p:oleObj name="Equation" r:id="rId3" imgW="38620700" imgH="10236200" progId="Equation.3">
                  <p:embed/>
                  <p:pic>
                    <p:nvPicPr>
                      <p:cNvPr id="33796" name="Object 2">
                        <a:extLst>
                          <a:ext uri="{FF2B5EF4-FFF2-40B4-BE49-F238E27FC236}">
                            <a16:creationId xmlns:a16="http://schemas.microsoft.com/office/drawing/2014/main" id="{6A6136E8-2979-0E4B-9D49-8691B34ED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39" y="1384618"/>
                        <a:ext cx="1498283" cy="39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7" name="Object 3">
            <a:extLst>
              <a:ext uri="{FF2B5EF4-FFF2-40B4-BE49-F238E27FC236}">
                <a16:creationId xmlns:a16="http://schemas.microsoft.com/office/drawing/2014/main" id="{85A8CD95-0599-3A42-8A6A-363E44A531E9}"/>
              </a:ext>
            </a:extLst>
          </p:cNvPr>
          <p:cNvGraphicFramePr>
            <a:graphicFrameLocks noChangeAspect="1"/>
          </p:cNvGraphicFramePr>
          <p:nvPr/>
        </p:nvGraphicFramePr>
        <p:xfrm>
          <a:off x="1094899" y="2335451"/>
          <a:ext cx="942429" cy="431597"/>
        </p:xfrm>
        <a:graphic>
          <a:graphicData uri="http://schemas.openxmlformats.org/presentationml/2006/ole">
            <mc:AlternateContent xmlns:mc="http://schemas.openxmlformats.org/markup-compatibility/2006">
              <mc:Choice xmlns:v="urn:schemas-microsoft-com:vml" Requires="v">
                <p:oleObj name="Equation" r:id="rId5" imgW="24282400" imgH="11112500" progId="Equation.3">
                  <p:embed/>
                </p:oleObj>
              </mc:Choice>
              <mc:Fallback>
                <p:oleObj name="Equation" r:id="rId5" imgW="24282400" imgH="11112500" progId="Equation.3">
                  <p:embed/>
                  <p:pic>
                    <p:nvPicPr>
                      <p:cNvPr id="33797" name="Object 3">
                        <a:extLst>
                          <a:ext uri="{FF2B5EF4-FFF2-40B4-BE49-F238E27FC236}">
                            <a16:creationId xmlns:a16="http://schemas.microsoft.com/office/drawing/2014/main" id="{85A8CD95-0599-3A42-8A6A-363E44A531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899" y="2335451"/>
                        <a:ext cx="942429" cy="43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5302" name="Picture 6">
            <a:extLst>
              <a:ext uri="{FF2B5EF4-FFF2-40B4-BE49-F238E27FC236}">
                <a16:creationId xmlns:a16="http://schemas.microsoft.com/office/drawing/2014/main" id="{744E70B1-F00D-FD47-BE7A-FA33D964A428}"/>
              </a:ext>
            </a:extLst>
          </p:cNvPr>
          <p:cNvPicPr>
            <a:picLocks noGrp="1" noChangeAspect="1" noChangeArrowheads="1"/>
          </p:cNvPicPr>
          <p:nvPr>
            <p:ph sz="half" idx="4294967295"/>
          </p:nvPr>
        </p:nvPicPr>
        <p:blipFill>
          <a:blip r:embed="rId7">
            <a:extLst>
              <a:ext uri="{28A0092B-C50C-407E-A947-70E740481C1C}">
                <a14:useLocalDpi xmlns:a14="http://schemas.microsoft.com/office/drawing/2010/main" val="0"/>
              </a:ext>
            </a:extLst>
          </a:blip>
          <a:srcRect r="6688"/>
          <a:stretch>
            <a:fillRect/>
          </a:stretch>
        </p:blipFill>
        <p:spPr>
          <a:xfrm>
            <a:off x="2391489" y="1384618"/>
            <a:ext cx="1584722" cy="1377027"/>
          </a:xfrm>
        </p:spPr>
      </p:pic>
      <p:sp>
        <p:nvSpPr>
          <p:cNvPr id="2" name="Date Placeholder 1">
            <a:extLst>
              <a:ext uri="{FF2B5EF4-FFF2-40B4-BE49-F238E27FC236}">
                <a16:creationId xmlns:a16="http://schemas.microsoft.com/office/drawing/2014/main" id="{26B8171E-F24C-A540-972D-3F293639517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DD9BDC03-0E35-1845-853A-71D1CDA9BCF5}"/>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05227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20BA-273E-674E-B2CD-55051E8B033B}"/>
              </a:ext>
            </a:extLst>
          </p:cNvPr>
          <p:cNvSpPr>
            <a:spLocks noGrp="1"/>
          </p:cNvSpPr>
          <p:nvPr>
            <p:ph type="title"/>
          </p:nvPr>
        </p:nvSpPr>
        <p:spPr/>
        <p:txBody>
          <a:bodyPr>
            <a:normAutofit/>
          </a:bodyPr>
          <a:lstStyle/>
          <a:p>
            <a:r>
              <a:rPr lang="en-US" altLang="en-US" b="1" dirty="0"/>
              <a:t>Learning Ensembles</a:t>
            </a:r>
            <a:endParaRPr lang="en-US" b="1" dirty="0"/>
          </a:p>
        </p:txBody>
      </p:sp>
      <p:sp>
        <p:nvSpPr>
          <p:cNvPr id="3" name="Content Placeholder 2">
            <a:extLst>
              <a:ext uri="{FF2B5EF4-FFF2-40B4-BE49-F238E27FC236}">
                <a16:creationId xmlns:a16="http://schemas.microsoft.com/office/drawing/2014/main" id="{649331C3-18F7-0744-861C-4B51B8CAAC10}"/>
              </a:ext>
            </a:extLst>
          </p:cNvPr>
          <p:cNvSpPr>
            <a:spLocks noGrp="1"/>
          </p:cNvSpPr>
          <p:nvPr>
            <p:ph idx="1"/>
          </p:nvPr>
        </p:nvSpPr>
        <p:spPr>
          <a:xfrm>
            <a:off x="150644" y="663575"/>
            <a:ext cx="4305761" cy="677108"/>
          </a:xfrm>
        </p:spPr>
        <p:txBody>
          <a:bodyPr/>
          <a:lstStyle/>
          <a:p>
            <a:r>
              <a:rPr lang="en-US" altLang="en-US" dirty="0"/>
              <a:t>Learn multiple alternative definitions of a concept using different training data or different learning algorithms.</a:t>
            </a:r>
          </a:p>
          <a:p>
            <a:r>
              <a:rPr lang="en-US" altLang="en-US" dirty="0"/>
              <a:t>Combine decisions of multiple definitions, e.g. using weighted voting.</a:t>
            </a:r>
          </a:p>
          <a:p>
            <a:endParaRPr lang="en-US" dirty="0"/>
          </a:p>
        </p:txBody>
      </p:sp>
      <p:sp>
        <p:nvSpPr>
          <p:cNvPr id="4" name="Date Placeholder 3">
            <a:extLst>
              <a:ext uri="{FF2B5EF4-FFF2-40B4-BE49-F238E27FC236}">
                <a16:creationId xmlns:a16="http://schemas.microsoft.com/office/drawing/2014/main" id="{7B31477D-D3C2-F54A-AAD1-6704D723ABA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6C56E3BC-ACB7-554A-9D96-93B2B81FBCB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69B861C3-AEFB-8443-AA97-733BE999CFFA}"/>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a:t>
            </a:fld>
            <a:endParaRPr lang="en-US" dirty="0"/>
          </a:p>
        </p:txBody>
      </p:sp>
      <p:pic>
        <p:nvPicPr>
          <p:cNvPr id="8" name="Picture 7">
            <a:extLst>
              <a:ext uri="{FF2B5EF4-FFF2-40B4-BE49-F238E27FC236}">
                <a16:creationId xmlns:a16="http://schemas.microsoft.com/office/drawing/2014/main" id="{0E1B91A5-438C-A48D-15D3-7571F55528E4}"/>
              </a:ext>
            </a:extLst>
          </p:cNvPr>
          <p:cNvPicPr>
            <a:picLocks noChangeAspect="1"/>
          </p:cNvPicPr>
          <p:nvPr/>
        </p:nvPicPr>
        <p:blipFill>
          <a:blip r:embed="rId2"/>
          <a:stretch>
            <a:fillRect/>
          </a:stretch>
        </p:blipFill>
        <p:spPr>
          <a:xfrm>
            <a:off x="606488" y="1366323"/>
            <a:ext cx="3202976" cy="1882962"/>
          </a:xfrm>
          <a:prstGeom prst="rect">
            <a:avLst/>
          </a:prstGeom>
        </p:spPr>
      </p:pic>
    </p:spTree>
    <p:extLst>
      <p:ext uri="{BB962C8B-B14F-4D97-AF65-F5344CB8AC3E}">
        <p14:creationId xmlns:p14="http://schemas.microsoft.com/office/powerpoint/2010/main" val="2773470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90DDBB25-BC10-AB4D-82AE-F83EB972ABF3}"/>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40</a:t>
            </a:fld>
            <a:endParaRPr lang="en-US" altLang="en-US" sz="529"/>
          </a:p>
        </p:txBody>
      </p:sp>
      <p:sp>
        <p:nvSpPr>
          <p:cNvPr id="57346" name="Rectangle 2">
            <a:extLst>
              <a:ext uri="{FF2B5EF4-FFF2-40B4-BE49-F238E27FC236}">
                <a16:creationId xmlns:a16="http://schemas.microsoft.com/office/drawing/2014/main" id="{B93167BC-639D-E14A-93D9-2D1E685A55FE}"/>
              </a:ext>
            </a:extLst>
          </p:cNvPr>
          <p:cNvSpPr>
            <a:spLocks noGrp="1" noChangeArrowheads="1"/>
          </p:cNvSpPr>
          <p:nvPr>
            <p:ph type="title" idx="4294967295"/>
          </p:nvPr>
        </p:nvSpPr>
        <p:spPr/>
        <p:txBody>
          <a:bodyPr/>
          <a:lstStyle/>
          <a:p>
            <a:pPr algn="l" eaLnBrk="1" hangingPunct="1">
              <a:defRPr/>
            </a:pPr>
            <a:r>
              <a:rPr lang="en-US" b="1"/>
              <a:t>Example: AdaBoost</a:t>
            </a:r>
          </a:p>
        </p:txBody>
      </p:sp>
      <p:sp>
        <p:nvSpPr>
          <p:cNvPr id="7173" name="Rectangle 3">
            <a:extLst>
              <a:ext uri="{FF2B5EF4-FFF2-40B4-BE49-F238E27FC236}">
                <a16:creationId xmlns:a16="http://schemas.microsoft.com/office/drawing/2014/main" id="{7C6B3063-86B0-CD48-8847-C2314470AA53}"/>
              </a:ext>
            </a:extLst>
          </p:cNvPr>
          <p:cNvSpPr>
            <a:spLocks noGrp="1" noChangeArrowheads="1"/>
          </p:cNvSpPr>
          <p:nvPr>
            <p:ph type="body" idx="4294967295"/>
          </p:nvPr>
        </p:nvSpPr>
        <p:spPr>
          <a:xfrm>
            <a:off x="135962" y="950233"/>
            <a:ext cx="4251737" cy="1681379"/>
          </a:xfrm>
        </p:spPr>
        <p:txBody>
          <a:bodyPr>
            <a:normAutofit/>
          </a:bodyPr>
          <a:lstStyle/>
          <a:p>
            <a:pPr eaLnBrk="1" hangingPunct="1">
              <a:lnSpc>
                <a:spcPct val="80000"/>
              </a:lnSpc>
              <a:defRPr/>
            </a:pPr>
            <a:r>
              <a:rPr lang="en-US" sz="907" dirty="0">
                <a:solidFill>
                  <a:srgbClr val="FF0000"/>
                </a:solidFill>
                <a:latin typeface="Times New Roman" charset="0"/>
              </a:rPr>
              <a:t>Assume: </a:t>
            </a:r>
            <a:r>
              <a:rPr lang="en-US" sz="907" i="1" dirty="0">
                <a:solidFill>
                  <a:srgbClr val="FF0000"/>
                </a:solidFill>
                <a:latin typeface="Times New Roman" charset="0"/>
              </a:rPr>
              <a:t>N</a:t>
            </a:r>
            <a:r>
              <a:rPr lang="en-US" sz="907" dirty="0">
                <a:solidFill>
                  <a:srgbClr val="FF0000"/>
                </a:solidFill>
                <a:latin typeface="Times New Roman" charset="0"/>
              </a:rPr>
              <a:t> training data in D, </a:t>
            </a:r>
            <a:r>
              <a:rPr lang="en-US" sz="907" i="1" dirty="0">
                <a:solidFill>
                  <a:srgbClr val="FF0000"/>
                </a:solidFill>
                <a:latin typeface="Times New Roman" charset="0"/>
              </a:rPr>
              <a:t>T</a:t>
            </a:r>
            <a:r>
              <a:rPr lang="en-US" sz="907" dirty="0">
                <a:solidFill>
                  <a:srgbClr val="FF0000"/>
                </a:solidFill>
                <a:latin typeface="Times New Roman" charset="0"/>
              </a:rPr>
              <a:t> rounds, (</a:t>
            </a:r>
            <a:r>
              <a:rPr lang="en-US" sz="907" dirty="0" err="1">
                <a:solidFill>
                  <a:srgbClr val="FF0000"/>
                </a:solidFill>
                <a:latin typeface="Times New Roman" charset="0"/>
              </a:rPr>
              <a:t>x</a:t>
            </a:r>
            <a:r>
              <a:rPr lang="en-US" sz="907" baseline="-25000" dirty="0" err="1">
                <a:solidFill>
                  <a:srgbClr val="FF0000"/>
                </a:solidFill>
                <a:latin typeface="Times New Roman" charset="0"/>
              </a:rPr>
              <a:t>j</a:t>
            </a:r>
            <a:r>
              <a:rPr lang="en-US" sz="907" dirty="0" err="1">
                <a:solidFill>
                  <a:srgbClr val="FF0000"/>
                </a:solidFill>
                <a:latin typeface="Times New Roman" charset="0"/>
              </a:rPr>
              <a:t>,y</a:t>
            </a:r>
            <a:r>
              <a:rPr lang="en-US" sz="907" baseline="-25000" dirty="0" err="1">
                <a:solidFill>
                  <a:srgbClr val="FF0000"/>
                </a:solidFill>
                <a:latin typeface="Times New Roman" charset="0"/>
              </a:rPr>
              <a:t>j</a:t>
            </a:r>
            <a:r>
              <a:rPr lang="en-US" sz="907" dirty="0">
                <a:solidFill>
                  <a:srgbClr val="FF0000"/>
                </a:solidFill>
                <a:latin typeface="Times New Roman" charset="0"/>
              </a:rPr>
              <a:t>) are the training data, C</a:t>
            </a:r>
            <a:r>
              <a:rPr lang="en-US" sz="907" baseline="-25000" dirty="0">
                <a:solidFill>
                  <a:srgbClr val="FF0000"/>
                </a:solidFill>
                <a:latin typeface="Times New Roman" charset="0"/>
              </a:rPr>
              <a:t>i</a:t>
            </a:r>
            <a:r>
              <a:rPr lang="en-US" sz="907" dirty="0">
                <a:solidFill>
                  <a:srgbClr val="FF0000"/>
                </a:solidFill>
                <a:latin typeface="Times New Roman" charset="0"/>
              </a:rPr>
              <a:t>, a</a:t>
            </a:r>
            <a:r>
              <a:rPr lang="en-US" sz="907" baseline="-25000" dirty="0">
                <a:solidFill>
                  <a:srgbClr val="FF0000"/>
                </a:solidFill>
                <a:latin typeface="Times New Roman" charset="0"/>
              </a:rPr>
              <a:t>i</a:t>
            </a:r>
            <a:r>
              <a:rPr lang="en-US" sz="907" dirty="0">
                <a:solidFill>
                  <a:srgbClr val="FF0000"/>
                </a:solidFill>
                <a:latin typeface="Times New Roman" charset="0"/>
              </a:rPr>
              <a:t> are the classifier and weight of the </a:t>
            </a:r>
            <a:r>
              <a:rPr lang="en-US" sz="907" i="1" dirty="0" err="1">
                <a:solidFill>
                  <a:srgbClr val="FF0000"/>
                </a:solidFill>
                <a:latin typeface="Times New Roman" charset="0"/>
              </a:rPr>
              <a:t>i</a:t>
            </a:r>
            <a:r>
              <a:rPr lang="en-US" sz="907" baseline="30000" dirty="0" err="1">
                <a:solidFill>
                  <a:srgbClr val="FF0000"/>
                </a:solidFill>
                <a:latin typeface="Times New Roman" charset="0"/>
              </a:rPr>
              <a:t>th</a:t>
            </a:r>
            <a:r>
              <a:rPr lang="en-US" sz="907" dirty="0">
                <a:solidFill>
                  <a:srgbClr val="FF0000"/>
                </a:solidFill>
                <a:latin typeface="Times New Roman" charset="0"/>
              </a:rPr>
              <a:t> round, respectively.</a:t>
            </a:r>
          </a:p>
          <a:p>
            <a:pPr eaLnBrk="1" hangingPunct="1">
              <a:lnSpc>
                <a:spcPct val="80000"/>
              </a:lnSpc>
              <a:defRPr/>
            </a:pPr>
            <a:endParaRPr lang="en-US" sz="907" dirty="0">
              <a:solidFill>
                <a:srgbClr val="FF0000"/>
              </a:solidFill>
              <a:latin typeface="Times New Roman" charset="0"/>
            </a:endParaRPr>
          </a:p>
          <a:p>
            <a:pPr eaLnBrk="1" hangingPunct="1">
              <a:lnSpc>
                <a:spcPct val="80000"/>
              </a:lnSpc>
              <a:defRPr/>
            </a:pPr>
            <a:r>
              <a:rPr lang="en-US" sz="907" dirty="0">
                <a:solidFill>
                  <a:srgbClr val="FF0000"/>
                </a:solidFill>
                <a:latin typeface="Times New Roman" charset="0"/>
              </a:rPr>
              <a:t>Weight update on all training data in </a:t>
            </a:r>
            <a:r>
              <a:rPr lang="en-US" sz="907" i="1" dirty="0">
                <a:solidFill>
                  <a:srgbClr val="FF0000"/>
                </a:solidFill>
                <a:latin typeface="Times New Roman" charset="0"/>
              </a:rPr>
              <a:t>D</a:t>
            </a:r>
            <a:r>
              <a:rPr lang="en-US" sz="907" dirty="0"/>
              <a:t>:</a:t>
            </a:r>
          </a:p>
          <a:p>
            <a:pPr eaLnBrk="1" hangingPunct="1">
              <a:lnSpc>
                <a:spcPct val="80000"/>
              </a:lnSpc>
              <a:defRPr/>
            </a:pPr>
            <a:endParaRPr lang="en-US" sz="1134" dirty="0"/>
          </a:p>
          <a:p>
            <a:pPr eaLnBrk="1" hangingPunct="1">
              <a:lnSpc>
                <a:spcPct val="80000"/>
              </a:lnSpc>
              <a:defRPr/>
            </a:pPr>
            <a:endParaRPr lang="en-US" sz="1134" dirty="0"/>
          </a:p>
          <a:p>
            <a:pPr eaLnBrk="1" hangingPunct="1">
              <a:lnSpc>
                <a:spcPct val="80000"/>
              </a:lnSpc>
              <a:defRPr/>
            </a:pPr>
            <a:endParaRPr lang="en-US" sz="1134" dirty="0"/>
          </a:p>
          <a:p>
            <a:pPr eaLnBrk="1" hangingPunct="1">
              <a:lnSpc>
                <a:spcPct val="80000"/>
              </a:lnSpc>
              <a:defRPr/>
            </a:pPr>
            <a:endParaRPr lang="en-US" sz="1134" dirty="0"/>
          </a:p>
          <a:p>
            <a:pPr lvl="4" eaLnBrk="1" hangingPunct="1">
              <a:lnSpc>
                <a:spcPct val="80000"/>
              </a:lnSpc>
              <a:defRPr/>
            </a:pPr>
            <a:endParaRPr lang="en-US" sz="718" dirty="0"/>
          </a:p>
          <a:p>
            <a:pPr lvl="4" eaLnBrk="1" hangingPunct="1">
              <a:lnSpc>
                <a:spcPct val="80000"/>
              </a:lnSpc>
              <a:defRPr/>
            </a:pPr>
            <a:endParaRPr lang="en-US" sz="718" dirty="0"/>
          </a:p>
          <a:p>
            <a:pPr eaLnBrk="1" hangingPunct="1">
              <a:lnSpc>
                <a:spcPct val="80000"/>
              </a:lnSpc>
              <a:defRPr/>
            </a:pPr>
            <a:endParaRPr lang="en-US" sz="1134" dirty="0"/>
          </a:p>
        </p:txBody>
      </p:sp>
      <p:graphicFrame>
        <p:nvGraphicFramePr>
          <p:cNvPr id="35844" name="Object 2">
            <a:extLst>
              <a:ext uri="{FF2B5EF4-FFF2-40B4-BE49-F238E27FC236}">
                <a16:creationId xmlns:a16="http://schemas.microsoft.com/office/drawing/2014/main" id="{04A59EDE-66B1-9247-BE2D-47F9C13131C0}"/>
              </a:ext>
            </a:extLst>
          </p:cNvPr>
          <p:cNvGraphicFramePr>
            <a:graphicFrameLocks noGrp="1" noChangeAspect="1"/>
          </p:cNvGraphicFramePr>
          <p:nvPr>
            <p:ph sz="half" idx="4294967295"/>
          </p:nvPr>
        </p:nvGraphicFramePr>
        <p:xfrm>
          <a:off x="900292" y="1583318"/>
          <a:ext cx="2347561" cy="760700"/>
        </p:xfrm>
        <a:graphic>
          <a:graphicData uri="http://schemas.openxmlformats.org/presentationml/2006/ole">
            <mc:AlternateContent xmlns:mc="http://schemas.openxmlformats.org/markup-compatibility/2006">
              <mc:Choice xmlns:v="urn:schemas-microsoft-com:vml" Requires="v">
                <p:oleObj name="Equation" r:id="rId3" imgW="52374800" imgH="16967200" progId="Equation.3">
                  <p:embed/>
                </p:oleObj>
              </mc:Choice>
              <mc:Fallback>
                <p:oleObj name="Equation" r:id="rId3" imgW="52374800" imgH="16967200" progId="Equation.3">
                  <p:embed/>
                  <p:pic>
                    <p:nvPicPr>
                      <p:cNvPr id="35844" name="Object 2">
                        <a:extLst>
                          <a:ext uri="{FF2B5EF4-FFF2-40B4-BE49-F238E27FC236}">
                            <a16:creationId xmlns:a16="http://schemas.microsoft.com/office/drawing/2014/main" id="{04A59EDE-66B1-9247-BE2D-47F9C1313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92" y="1583318"/>
                        <a:ext cx="2347561" cy="760700"/>
                      </a:xfrm>
                      <a:prstGeom prst="rect">
                        <a:avLst/>
                      </a:prstGeom>
                      <a:noFill/>
                      <a:ln>
                        <a:noFill/>
                      </a:ln>
                    </p:spPr>
                  </p:pic>
                </p:oleObj>
              </mc:Fallback>
            </mc:AlternateContent>
          </a:graphicData>
        </a:graphic>
      </p:graphicFrame>
      <p:graphicFrame>
        <p:nvGraphicFramePr>
          <p:cNvPr id="35845" name="Object 3">
            <a:extLst>
              <a:ext uri="{FF2B5EF4-FFF2-40B4-BE49-F238E27FC236}">
                <a16:creationId xmlns:a16="http://schemas.microsoft.com/office/drawing/2014/main" id="{95B2CCB9-3662-0E46-A91E-5DB6AAF23376}"/>
              </a:ext>
            </a:extLst>
          </p:cNvPr>
          <p:cNvGraphicFramePr>
            <a:graphicFrameLocks noGrp="1" noChangeAspect="1"/>
          </p:cNvGraphicFramePr>
          <p:nvPr>
            <p:ph sz="half" idx="4294967295"/>
          </p:nvPr>
        </p:nvGraphicFramePr>
        <p:xfrm>
          <a:off x="790519" y="2476814"/>
          <a:ext cx="2830467" cy="501229"/>
        </p:xfrm>
        <a:graphic>
          <a:graphicData uri="http://schemas.openxmlformats.org/presentationml/2006/ole">
            <mc:AlternateContent xmlns:mc="http://schemas.openxmlformats.org/markup-compatibility/2006">
              <mc:Choice xmlns:v="urn:schemas-microsoft-com:vml" Requires="v">
                <p:oleObj name="Equation" r:id="rId5" imgW="56172100" imgH="9944100" progId="Equation.3">
                  <p:embed/>
                </p:oleObj>
              </mc:Choice>
              <mc:Fallback>
                <p:oleObj name="Equation" r:id="rId5" imgW="56172100" imgH="9944100" progId="Equation.3">
                  <p:embed/>
                  <p:pic>
                    <p:nvPicPr>
                      <p:cNvPr id="35845" name="Object 3">
                        <a:extLst>
                          <a:ext uri="{FF2B5EF4-FFF2-40B4-BE49-F238E27FC236}">
                            <a16:creationId xmlns:a16="http://schemas.microsoft.com/office/drawing/2014/main" id="{95B2CCB9-3662-0E46-A91E-5DB6AAF23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19" y="2476814"/>
                        <a:ext cx="2830467" cy="501229"/>
                      </a:xfrm>
                      <a:prstGeom prst="rect">
                        <a:avLst/>
                      </a:prstGeom>
                      <a:noFill/>
                      <a:ln>
                        <a:noFill/>
                      </a:ln>
                    </p:spPr>
                  </p:pic>
                </p:oleObj>
              </mc:Fallback>
            </mc:AlternateContent>
          </a:graphicData>
        </a:graphic>
      </p:graphicFrame>
      <p:sp>
        <p:nvSpPr>
          <p:cNvPr id="2" name="Date Placeholder 1">
            <a:extLst>
              <a:ext uri="{FF2B5EF4-FFF2-40B4-BE49-F238E27FC236}">
                <a16:creationId xmlns:a16="http://schemas.microsoft.com/office/drawing/2014/main" id="{3D42660D-BAC7-9647-9F72-06CD7848338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FA199CEF-EF60-D643-AC70-1886D031D9D1}"/>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848881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Slide Number Placeholder 3">
            <a:extLst>
              <a:ext uri="{FF2B5EF4-FFF2-40B4-BE49-F238E27FC236}">
                <a16:creationId xmlns:a16="http://schemas.microsoft.com/office/drawing/2014/main" id="{12288FA1-5A25-EF49-8345-60D153199525}"/>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41</a:t>
            </a:fld>
            <a:endParaRPr lang="en-US" altLang="en-US" sz="529"/>
          </a:p>
        </p:txBody>
      </p:sp>
      <p:graphicFrame>
        <p:nvGraphicFramePr>
          <p:cNvPr id="1105922" name="Object 2">
            <a:extLst>
              <a:ext uri="{FF2B5EF4-FFF2-40B4-BE49-F238E27FC236}">
                <a16:creationId xmlns:a16="http://schemas.microsoft.com/office/drawing/2014/main" id="{98C97BC8-FFD1-FD49-8AF0-BD22660F392E}"/>
              </a:ext>
            </a:extLst>
          </p:cNvPr>
          <p:cNvGraphicFramePr>
            <a:graphicFrameLocks noChangeAspect="1"/>
          </p:cNvGraphicFramePr>
          <p:nvPr/>
        </p:nvGraphicFramePr>
        <p:xfrm>
          <a:off x="662702" y="1816815"/>
          <a:ext cx="3313509" cy="621883"/>
        </p:xfrm>
        <a:graphic>
          <a:graphicData uri="http://schemas.openxmlformats.org/presentationml/2006/ole">
            <mc:AlternateContent xmlns:mc="http://schemas.openxmlformats.org/markup-compatibility/2006">
              <mc:Choice xmlns:v="urn:schemas-microsoft-com:vml" Requires="v">
                <p:oleObj name="Visio" r:id="rId3" imgW="6997700" imgH="1320800" progId="">
                  <p:embed/>
                </p:oleObj>
              </mc:Choice>
              <mc:Fallback>
                <p:oleObj name="Visio" r:id="rId3" imgW="6997700" imgH="1320800" progId="">
                  <p:embed/>
                  <p:pic>
                    <p:nvPicPr>
                      <p:cNvPr id="1105922" name="Object 2">
                        <a:extLst>
                          <a:ext uri="{FF2B5EF4-FFF2-40B4-BE49-F238E27FC236}">
                            <a16:creationId xmlns:a16="http://schemas.microsoft.com/office/drawing/2014/main" id="{98C97BC8-FFD1-FD49-8AF0-BD22660F3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2" y="1816815"/>
                        <a:ext cx="3313509" cy="62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9395" name="Rectangle 3">
            <a:extLst>
              <a:ext uri="{FF2B5EF4-FFF2-40B4-BE49-F238E27FC236}">
                <a16:creationId xmlns:a16="http://schemas.microsoft.com/office/drawing/2014/main" id="{8AB7AD4B-8F00-9642-BE3A-EA389E0929CF}"/>
              </a:ext>
            </a:extLst>
          </p:cNvPr>
          <p:cNvSpPr>
            <a:spLocks noGrp="1" noChangeArrowheads="1"/>
          </p:cNvSpPr>
          <p:nvPr>
            <p:ph type="title" idx="4294967295"/>
          </p:nvPr>
        </p:nvSpPr>
        <p:spPr>
          <a:xfrm>
            <a:off x="144066" y="508818"/>
            <a:ext cx="3976211" cy="215444"/>
          </a:xfrm>
        </p:spPr>
        <p:txBody>
          <a:bodyPr/>
          <a:lstStyle/>
          <a:p>
            <a:pPr algn="l" eaLnBrk="1" hangingPunct="1">
              <a:defRPr/>
            </a:pPr>
            <a:r>
              <a:rPr lang="en-US" b="1" dirty="0"/>
              <a:t>Illustrating AdaBoost</a:t>
            </a:r>
          </a:p>
        </p:txBody>
      </p:sp>
      <p:grpSp>
        <p:nvGrpSpPr>
          <p:cNvPr id="2" name="Group 4">
            <a:extLst>
              <a:ext uri="{FF2B5EF4-FFF2-40B4-BE49-F238E27FC236}">
                <a16:creationId xmlns:a16="http://schemas.microsoft.com/office/drawing/2014/main" id="{27AF6DD0-E00F-4B43-91E4-17DD131CAABE}"/>
              </a:ext>
            </a:extLst>
          </p:cNvPr>
          <p:cNvGrpSpPr>
            <a:grpSpLocks/>
          </p:cNvGrpSpPr>
          <p:nvPr/>
        </p:nvGrpSpPr>
        <p:grpSpPr bwMode="auto">
          <a:xfrm>
            <a:off x="1267778" y="923607"/>
            <a:ext cx="2564368" cy="662702"/>
            <a:chOff x="1152" y="816"/>
            <a:chExt cx="4272" cy="1104"/>
          </a:xfrm>
        </p:grpSpPr>
        <p:grpSp>
          <p:nvGrpSpPr>
            <p:cNvPr id="37906" name="Group 5">
              <a:extLst>
                <a:ext uri="{FF2B5EF4-FFF2-40B4-BE49-F238E27FC236}">
                  <a16:creationId xmlns:a16="http://schemas.microsoft.com/office/drawing/2014/main" id="{CE2F5E81-40ED-C64D-A9DD-A1B6ED53AFAC}"/>
                </a:ext>
              </a:extLst>
            </p:cNvPr>
            <p:cNvGrpSpPr>
              <a:grpSpLocks/>
            </p:cNvGrpSpPr>
            <p:nvPr/>
          </p:nvGrpSpPr>
          <p:grpSpPr bwMode="auto">
            <a:xfrm>
              <a:off x="1152" y="1584"/>
              <a:ext cx="2784" cy="336"/>
              <a:chOff x="1152" y="1584"/>
              <a:chExt cx="2784" cy="336"/>
            </a:xfrm>
          </p:grpSpPr>
          <p:sp>
            <p:nvSpPr>
              <p:cNvPr id="37909" name="Rectangle 6">
                <a:extLst>
                  <a:ext uri="{FF2B5EF4-FFF2-40B4-BE49-F238E27FC236}">
                    <a16:creationId xmlns:a16="http://schemas.microsoft.com/office/drawing/2014/main" id="{46AB3068-B094-6D4B-B056-F62BBE121D06}"/>
                  </a:ext>
                </a:extLst>
              </p:cNvPr>
              <p:cNvSpPr>
                <a:spLocks noChangeArrowheads="1"/>
              </p:cNvSpPr>
              <p:nvPr/>
            </p:nvSpPr>
            <p:spPr bwMode="auto">
              <a:xfrm>
                <a:off x="115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10" name="Rectangle 7">
                <a:extLst>
                  <a:ext uri="{FF2B5EF4-FFF2-40B4-BE49-F238E27FC236}">
                    <a16:creationId xmlns:a16="http://schemas.microsoft.com/office/drawing/2014/main" id="{607FA85C-C6CF-F644-864A-7E1A2F933415}"/>
                  </a:ext>
                </a:extLst>
              </p:cNvPr>
              <p:cNvSpPr>
                <a:spLocks noChangeArrowheads="1"/>
              </p:cNvSpPr>
              <p:nvPr/>
            </p:nvSpPr>
            <p:spPr bwMode="auto">
              <a:xfrm>
                <a:off x="163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11" name="Rectangle 8">
                <a:extLst>
                  <a:ext uri="{FF2B5EF4-FFF2-40B4-BE49-F238E27FC236}">
                    <a16:creationId xmlns:a16="http://schemas.microsoft.com/office/drawing/2014/main" id="{FD67404C-0A2C-BA47-979D-F9B7C94D6DCA}"/>
                  </a:ext>
                </a:extLst>
              </p:cNvPr>
              <p:cNvSpPr>
                <a:spLocks noChangeArrowheads="1"/>
              </p:cNvSpPr>
              <p:nvPr/>
            </p:nvSpPr>
            <p:spPr bwMode="auto">
              <a:xfrm>
                <a:off x="235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12" name="Rectangle 9">
                <a:extLst>
                  <a:ext uri="{FF2B5EF4-FFF2-40B4-BE49-F238E27FC236}">
                    <a16:creationId xmlns:a16="http://schemas.microsoft.com/office/drawing/2014/main" id="{FAD3F7C5-D62B-F34D-BBE2-FB2067FDA42D}"/>
                  </a:ext>
                </a:extLst>
              </p:cNvPr>
              <p:cNvSpPr>
                <a:spLocks noChangeArrowheads="1"/>
              </p:cNvSpPr>
              <p:nvPr/>
            </p:nvSpPr>
            <p:spPr bwMode="auto">
              <a:xfrm>
                <a:off x="259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13" name="Rectangle 10">
                <a:extLst>
                  <a:ext uri="{FF2B5EF4-FFF2-40B4-BE49-F238E27FC236}">
                    <a16:creationId xmlns:a16="http://schemas.microsoft.com/office/drawing/2014/main" id="{1AB8CA68-5627-AB48-ADD0-AD4EAA737965}"/>
                  </a:ext>
                </a:extLst>
              </p:cNvPr>
              <p:cNvSpPr>
                <a:spLocks noChangeArrowheads="1"/>
              </p:cNvSpPr>
              <p:nvPr/>
            </p:nvSpPr>
            <p:spPr bwMode="auto">
              <a:xfrm>
                <a:off x="307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14" name="Rectangle 11">
                <a:extLst>
                  <a:ext uri="{FF2B5EF4-FFF2-40B4-BE49-F238E27FC236}">
                    <a16:creationId xmlns:a16="http://schemas.microsoft.com/office/drawing/2014/main" id="{BD7A2868-4355-A84C-BE76-6DE24F2D8CDC}"/>
                  </a:ext>
                </a:extLst>
              </p:cNvPr>
              <p:cNvSpPr>
                <a:spLocks noChangeArrowheads="1"/>
              </p:cNvSpPr>
              <p:nvPr/>
            </p:nvSpPr>
            <p:spPr bwMode="auto">
              <a:xfrm>
                <a:off x="3696"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grpSp>
        <p:sp>
          <p:nvSpPr>
            <p:cNvPr id="37907" name="Line 12">
              <a:extLst>
                <a:ext uri="{FF2B5EF4-FFF2-40B4-BE49-F238E27FC236}">
                  <a16:creationId xmlns:a16="http://schemas.microsoft.com/office/drawing/2014/main" id="{9129A73C-4F22-C947-A8E7-9763E95FA747}"/>
                </a:ext>
              </a:extLst>
            </p:cNvPr>
            <p:cNvSpPr>
              <a:spLocks noChangeShapeType="1"/>
            </p:cNvSpPr>
            <p:nvPr/>
          </p:nvSpPr>
          <p:spPr bwMode="auto">
            <a:xfrm flipV="1">
              <a:off x="3936" y="1152"/>
              <a:ext cx="480" cy="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8" name="Text Box 13">
              <a:extLst>
                <a:ext uri="{FF2B5EF4-FFF2-40B4-BE49-F238E27FC236}">
                  <a16:creationId xmlns:a16="http://schemas.microsoft.com/office/drawing/2014/main" id="{5AF111C3-D352-D646-9A33-1659989D758B}"/>
                </a:ext>
              </a:extLst>
            </p:cNvPr>
            <p:cNvSpPr txBox="1">
              <a:spLocks noChangeArrowheads="1"/>
            </p:cNvSpPr>
            <p:nvPr/>
          </p:nvSpPr>
          <p:spPr bwMode="auto">
            <a:xfrm>
              <a:off x="4464" y="816"/>
              <a:ext cx="96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681" dirty="0">
                  <a:latin typeface="Calibri" panose="020F0502020204030204" pitchFamily="34" charset="0"/>
                </a:rPr>
                <a:t>Data points for training</a:t>
              </a:r>
            </a:p>
          </p:txBody>
        </p:sp>
      </p:grpSp>
      <p:grpSp>
        <p:nvGrpSpPr>
          <p:cNvPr id="4" name="Group 14">
            <a:extLst>
              <a:ext uri="{FF2B5EF4-FFF2-40B4-BE49-F238E27FC236}">
                <a16:creationId xmlns:a16="http://schemas.microsoft.com/office/drawing/2014/main" id="{7408C2F3-A970-2F48-9E06-1B9B50BCF7BB}"/>
              </a:ext>
            </a:extLst>
          </p:cNvPr>
          <p:cNvGrpSpPr>
            <a:grpSpLocks/>
          </p:cNvGrpSpPr>
          <p:nvPr/>
        </p:nvGrpSpPr>
        <p:grpSpPr bwMode="auto">
          <a:xfrm>
            <a:off x="691515" y="923607"/>
            <a:ext cx="2564368" cy="662702"/>
            <a:chOff x="192" y="816"/>
            <a:chExt cx="4272" cy="1104"/>
          </a:xfrm>
        </p:grpSpPr>
        <p:sp>
          <p:nvSpPr>
            <p:cNvPr id="37903" name="AutoShape 15">
              <a:extLst>
                <a:ext uri="{FF2B5EF4-FFF2-40B4-BE49-F238E27FC236}">
                  <a16:creationId xmlns:a16="http://schemas.microsoft.com/office/drawing/2014/main" id="{B91BE656-5499-3F4B-9D4F-4B516085F09B}"/>
                </a:ext>
              </a:extLst>
            </p:cNvPr>
            <p:cNvSpPr>
              <a:spLocks/>
            </p:cNvSpPr>
            <p:nvPr/>
          </p:nvSpPr>
          <p:spPr bwMode="auto">
            <a:xfrm rot="-5400000">
              <a:off x="2520" y="-15"/>
              <a:ext cx="240" cy="2496"/>
            </a:xfrm>
            <a:prstGeom prst="rightBrace">
              <a:avLst>
                <a:gd name="adj1" fmla="val 8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04" name="Text Box 16">
              <a:extLst>
                <a:ext uri="{FF2B5EF4-FFF2-40B4-BE49-F238E27FC236}">
                  <a16:creationId xmlns:a16="http://schemas.microsoft.com/office/drawing/2014/main" id="{BFDF59DA-52B3-9949-8AA6-40884BAA0338}"/>
                </a:ext>
              </a:extLst>
            </p:cNvPr>
            <p:cNvSpPr txBox="1">
              <a:spLocks noChangeArrowheads="1"/>
            </p:cNvSpPr>
            <p:nvPr/>
          </p:nvSpPr>
          <p:spPr bwMode="auto">
            <a:xfrm>
              <a:off x="1488" y="816"/>
              <a:ext cx="240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681">
                  <a:latin typeface="Calibri" panose="020F0502020204030204" pitchFamily="34" charset="0"/>
                </a:rPr>
                <a:t>Initial weights for each data point</a:t>
              </a:r>
            </a:p>
          </p:txBody>
        </p:sp>
        <p:graphicFrame>
          <p:nvGraphicFramePr>
            <p:cNvPr id="37905" name="Object 3">
              <a:extLst>
                <a:ext uri="{FF2B5EF4-FFF2-40B4-BE49-F238E27FC236}">
                  <a16:creationId xmlns:a16="http://schemas.microsoft.com/office/drawing/2014/main" id="{E244D793-D96D-5541-ADB8-42D794FD6E63}"/>
                </a:ext>
              </a:extLst>
            </p:cNvPr>
            <p:cNvGraphicFramePr>
              <a:graphicFrameLocks noChangeAspect="1"/>
            </p:cNvGraphicFramePr>
            <p:nvPr/>
          </p:nvGraphicFramePr>
          <p:xfrm>
            <a:off x="192" y="1373"/>
            <a:ext cx="4272" cy="547"/>
          </p:xfrm>
          <a:graphic>
            <a:graphicData uri="http://schemas.openxmlformats.org/presentationml/2006/ole">
              <mc:AlternateContent xmlns:mc="http://schemas.openxmlformats.org/markup-compatibility/2006">
                <mc:Choice xmlns:v="urn:schemas-microsoft-com:vml" Requires="v">
                  <p:oleObj name="Visio" r:id="rId5" imgW="5448300" imgH="711200" progId="">
                    <p:embed/>
                  </p:oleObj>
                </mc:Choice>
                <mc:Fallback>
                  <p:oleObj name="Visio" r:id="rId5" imgW="5448300" imgH="711200" progId="">
                    <p:embed/>
                    <p:pic>
                      <p:nvPicPr>
                        <p:cNvPr id="37905" name="Object 3">
                          <a:extLst>
                            <a:ext uri="{FF2B5EF4-FFF2-40B4-BE49-F238E27FC236}">
                              <a16:creationId xmlns:a16="http://schemas.microsoft.com/office/drawing/2014/main" id="{E244D793-D96D-5541-ADB8-42D794FD6E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1373"/>
                          <a:ext cx="4272"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8">
            <a:extLst>
              <a:ext uri="{FF2B5EF4-FFF2-40B4-BE49-F238E27FC236}">
                <a16:creationId xmlns:a16="http://schemas.microsoft.com/office/drawing/2014/main" id="{2DCEDCAC-E051-3E41-A0C2-186D95E972C4}"/>
              </a:ext>
            </a:extLst>
          </p:cNvPr>
          <p:cNvGrpSpPr>
            <a:grpSpLocks/>
          </p:cNvGrpSpPr>
          <p:nvPr/>
        </p:nvGrpSpPr>
        <p:grpSpPr bwMode="auto">
          <a:xfrm>
            <a:off x="1411843" y="1329993"/>
            <a:ext cx="2074545" cy="976645"/>
            <a:chOff x="1392" y="1493"/>
            <a:chExt cx="3456" cy="1627"/>
          </a:xfrm>
        </p:grpSpPr>
        <p:grpSp>
          <p:nvGrpSpPr>
            <p:cNvPr id="37895" name="Group 19">
              <a:extLst>
                <a:ext uri="{FF2B5EF4-FFF2-40B4-BE49-F238E27FC236}">
                  <a16:creationId xmlns:a16="http://schemas.microsoft.com/office/drawing/2014/main" id="{1BC0B0C7-C442-0E45-AAC0-206C1058B100}"/>
                </a:ext>
              </a:extLst>
            </p:cNvPr>
            <p:cNvGrpSpPr>
              <a:grpSpLocks/>
            </p:cNvGrpSpPr>
            <p:nvPr/>
          </p:nvGrpSpPr>
          <p:grpSpPr bwMode="auto">
            <a:xfrm>
              <a:off x="1392" y="2784"/>
              <a:ext cx="2544" cy="336"/>
              <a:chOff x="1392" y="2496"/>
              <a:chExt cx="2544" cy="336"/>
            </a:xfrm>
          </p:grpSpPr>
          <p:sp>
            <p:nvSpPr>
              <p:cNvPr id="37897" name="Rectangle 20">
                <a:extLst>
                  <a:ext uri="{FF2B5EF4-FFF2-40B4-BE49-F238E27FC236}">
                    <a16:creationId xmlns:a16="http://schemas.microsoft.com/office/drawing/2014/main" id="{E19AB877-660D-6B43-8DEE-E6BF963A8548}"/>
                  </a:ext>
                </a:extLst>
              </p:cNvPr>
              <p:cNvSpPr>
                <a:spLocks noChangeArrowheads="1"/>
              </p:cNvSpPr>
              <p:nvPr/>
            </p:nvSpPr>
            <p:spPr bwMode="auto">
              <a:xfrm>
                <a:off x="3456"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898" name="Rectangle 21">
                <a:extLst>
                  <a:ext uri="{FF2B5EF4-FFF2-40B4-BE49-F238E27FC236}">
                    <a16:creationId xmlns:a16="http://schemas.microsoft.com/office/drawing/2014/main" id="{1DBB755B-93B3-FD43-A743-7D109FAF4CF5}"/>
                  </a:ext>
                </a:extLst>
              </p:cNvPr>
              <p:cNvSpPr>
                <a:spLocks noChangeArrowheads="1"/>
              </p:cNvSpPr>
              <p:nvPr/>
            </p:nvSpPr>
            <p:spPr bwMode="auto">
              <a:xfrm>
                <a:off x="3696"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899" name="Rectangle 22">
                <a:extLst>
                  <a:ext uri="{FF2B5EF4-FFF2-40B4-BE49-F238E27FC236}">
                    <a16:creationId xmlns:a16="http://schemas.microsoft.com/office/drawing/2014/main" id="{08F11A25-DB19-B545-8F5A-27743845FEC5}"/>
                  </a:ext>
                </a:extLst>
              </p:cNvPr>
              <p:cNvSpPr>
                <a:spLocks noChangeArrowheads="1"/>
              </p:cNvSpPr>
              <p:nvPr/>
            </p:nvSpPr>
            <p:spPr bwMode="auto">
              <a:xfrm>
                <a:off x="259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00" name="Rectangle 23">
                <a:extLst>
                  <a:ext uri="{FF2B5EF4-FFF2-40B4-BE49-F238E27FC236}">
                    <a16:creationId xmlns:a16="http://schemas.microsoft.com/office/drawing/2014/main" id="{EEDA4285-BCD8-484C-9218-80820EB9725B}"/>
                  </a:ext>
                </a:extLst>
              </p:cNvPr>
              <p:cNvSpPr>
                <a:spLocks noChangeArrowheads="1"/>
              </p:cNvSpPr>
              <p:nvPr/>
            </p:nvSpPr>
            <p:spPr bwMode="auto">
              <a:xfrm>
                <a:off x="307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01" name="Rectangle 24">
                <a:extLst>
                  <a:ext uri="{FF2B5EF4-FFF2-40B4-BE49-F238E27FC236}">
                    <a16:creationId xmlns:a16="http://schemas.microsoft.com/office/drawing/2014/main" id="{5DEAE5FD-1230-1A48-86A0-4FDF84125196}"/>
                  </a:ext>
                </a:extLst>
              </p:cNvPr>
              <p:cNvSpPr>
                <a:spLocks noChangeArrowheads="1"/>
              </p:cNvSpPr>
              <p:nvPr/>
            </p:nvSpPr>
            <p:spPr bwMode="auto">
              <a:xfrm>
                <a:off x="211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7902" name="Rectangle 25">
                <a:extLst>
                  <a:ext uri="{FF2B5EF4-FFF2-40B4-BE49-F238E27FC236}">
                    <a16:creationId xmlns:a16="http://schemas.microsoft.com/office/drawing/2014/main" id="{1D32BE61-42B9-5D40-9E73-C66C76DEA8EF}"/>
                  </a:ext>
                </a:extLst>
              </p:cNvPr>
              <p:cNvSpPr>
                <a:spLocks noChangeArrowheads="1"/>
              </p:cNvSpPr>
              <p:nvPr/>
            </p:nvSpPr>
            <p:spPr bwMode="auto">
              <a:xfrm>
                <a:off x="139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grpSp>
        <p:sp>
          <p:nvSpPr>
            <p:cNvPr id="37896" name="Line 26">
              <a:extLst>
                <a:ext uri="{FF2B5EF4-FFF2-40B4-BE49-F238E27FC236}">
                  <a16:creationId xmlns:a16="http://schemas.microsoft.com/office/drawing/2014/main" id="{44C14408-5556-B144-8632-ABD654309905}"/>
                </a:ext>
              </a:extLst>
            </p:cNvPr>
            <p:cNvSpPr>
              <a:spLocks noChangeShapeType="1"/>
            </p:cNvSpPr>
            <p:nvPr/>
          </p:nvSpPr>
          <p:spPr bwMode="auto">
            <a:xfrm flipV="1">
              <a:off x="3936" y="1493"/>
              <a:ext cx="912" cy="129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rtl="0"/>
              <a:endParaRPr lang="en-US"/>
            </a:p>
          </p:txBody>
        </p:sp>
      </p:grpSp>
      <p:sp>
        <p:nvSpPr>
          <p:cNvPr id="3" name="Date Placeholder 2">
            <a:extLst>
              <a:ext uri="{FF2B5EF4-FFF2-40B4-BE49-F238E27FC236}">
                <a16:creationId xmlns:a16="http://schemas.microsoft.com/office/drawing/2014/main" id="{23DC9D08-B179-5848-B473-957E2CE6582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6" name="Footer Placeholder 5">
            <a:extLst>
              <a:ext uri="{FF2B5EF4-FFF2-40B4-BE49-F238E27FC236}">
                <a16:creationId xmlns:a16="http://schemas.microsoft.com/office/drawing/2014/main" id="{2CD76188-C166-3D41-AC81-F8B9C2C035E6}"/>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94879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3">
            <a:extLst>
              <a:ext uri="{FF2B5EF4-FFF2-40B4-BE49-F238E27FC236}">
                <a16:creationId xmlns:a16="http://schemas.microsoft.com/office/drawing/2014/main" id="{AA2C59E6-872B-E048-A689-E9F1A2A075A5}"/>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42</a:t>
            </a:fld>
            <a:endParaRPr lang="en-US" altLang="en-US" sz="529"/>
          </a:p>
        </p:txBody>
      </p:sp>
      <p:sp>
        <p:nvSpPr>
          <p:cNvPr id="61442" name="Rectangle 2">
            <a:extLst>
              <a:ext uri="{FF2B5EF4-FFF2-40B4-BE49-F238E27FC236}">
                <a16:creationId xmlns:a16="http://schemas.microsoft.com/office/drawing/2014/main" id="{32D943E9-75F0-EC46-A940-AF012669919F}"/>
              </a:ext>
            </a:extLst>
          </p:cNvPr>
          <p:cNvSpPr>
            <a:spLocks noGrp="1" noChangeArrowheads="1"/>
          </p:cNvSpPr>
          <p:nvPr>
            <p:ph type="title" idx="4294967295"/>
          </p:nvPr>
        </p:nvSpPr>
        <p:spPr/>
        <p:txBody>
          <a:bodyPr/>
          <a:lstStyle/>
          <a:p>
            <a:pPr algn="l" eaLnBrk="1" hangingPunct="1">
              <a:defRPr/>
            </a:pPr>
            <a:r>
              <a:rPr lang="en-US" b="1"/>
              <a:t>Illustrating AdaBoost</a:t>
            </a:r>
          </a:p>
        </p:txBody>
      </p:sp>
      <p:graphicFrame>
        <p:nvGraphicFramePr>
          <p:cNvPr id="39939" name="Object 2">
            <a:extLst>
              <a:ext uri="{FF2B5EF4-FFF2-40B4-BE49-F238E27FC236}">
                <a16:creationId xmlns:a16="http://schemas.microsoft.com/office/drawing/2014/main" id="{CC4AB6F6-EEDE-9149-907B-01BB9E5F89A7}"/>
              </a:ext>
            </a:extLst>
          </p:cNvPr>
          <p:cNvGraphicFramePr>
            <a:graphicFrameLocks noGrp="1" noChangeAspect="1"/>
          </p:cNvGraphicFramePr>
          <p:nvPr>
            <p:ph idx="4294967295"/>
          </p:nvPr>
        </p:nvGraphicFramePr>
        <p:xfrm>
          <a:off x="842893" y="984451"/>
          <a:ext cx="2632199" cy="1959293"/>
        </p:xfrm>
        <a:graphic>
          <a:graphicData uri="http://schemas.openxmlformats.org/presentationml/2006/ole">
            <mc:AlternateContent xmlns:mc="http://schemas.openxmlformats.org/markup-compatibility/2006">
              <mc:Choice xmlns:v="urn:schemas-microsoft-com:vml" Requires="v">
                <p:oleObj name="Visio" r:id="rId3" imgW="7023100" imgH="5232400" progId="">
                  <p:embed/>
                </p:oleObj>
              </mc:Choice>
              <mc:Fallback>
                <p:oleObj name="Visio" r:id="rId3" imgW="7023100" imgH="5232400" progId="">
                  <p:embed/>
                  <p:pic>
                    <p:nvPicPr>
                      <p:cNvPr id="39939" name="Object 2">
                        <a:extLst>
                          <a:ext uri="{FF2B5EF4-FFF2-40B4-BE49-F238E27FC236}">
                            <a16:creationId xmlns:a16="http://schemas.microsoft.com/office/drawing/2014/main" id="{CC4AB6F6-EEDE-9149-907B-01BB9E5F8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93" y="984451"/>
                        <a:ext cx="2632199" cy="195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9940" name="Rectangle 4">
            <a:extLst>
              <a:ext uri="{FF2B5EF4-FFF2-40B4-BE49-F238E27FC236}">
                <a16:creationId xmlns:a16="http://schemas.microsoft.com/office/drawing/2014/main" id="{84292B9C-6C22-8041-838B-9F6B9291A5A7}"/>
              </a:ext>
            </a:extLst>
          </p:cNvPr>
          <p:cNvSpPr>
            <a:spLocks noChangeArrowheads="1"/>
          </p:cNvSpPr>
          <p:nvPr/>
        </p:nvSpPr>
        <p:spPr bwMode="auto">
          <a:xfrm>
            <a:off x="1419155" y="1186143"/>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1" name="Rectangle 5">
            <a:extLst>
              <a:ext uri="{FF2B5EF4-FFF2-40B4-BE49-F238E27FC236}">
                <a16:creationId xmlns:a16="http://schemas.microsoft.com/office/drawing/2014/main" id="{6B4787FD-735C-1E46-B538-97ECB052E786}"/>
              </a:ext>
            </a:extLst>
          </p:cNvPr>
          <p:cNvSpPr>
            <a:spLocks noChangeArrowheads="1"/>
          </p:cNvSpPr>
          <p:nvPr/>
        </p:nvSpPr>
        <p:spPr bwMode="auto">
          <a:xfrm>
            <a:off x="1995418" y="1186143"/>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2" name="Rectangle 6">
            <a:extLst>
              <a:ext uri="{FF2B5EF4-FFF2-40B4-BE49-F238E27FC236}">
                <a16:creationId xmlns:a16="http://schemas.microsoft.com/office/drawing/2014/main" id="{D91433FB-7C6E-D345-A0CE-11C21B8D6FC1}"/>
              </a:ext>
            </a:extLst>
          </p:cNvPr>
          <p:cNvSpPr>
            <a:spLocks noChangeArrowheads="1"/>
          </p:cNvSpPr>
          <p:nvPr/>
        </p:nvSpPr>
        <p:spPr bwMode="auto">
          <a:xfrm>
            <a:off x="2398801" y="1186143"/>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3" name="Rectangle 7">
            <a:extLst>
              <a:ext uri="{FF2B5EF4-FFF2-40B4-BE49-F238E27FC236}">
                <a16:creationId xmlns:a16="http://schemas.microsoft.com/office/drawing/2014/main" id="{5F97B646-2640-A047-BFDF-9FE13CDC00EC}"/>
              </a:ext>
            </a:extLst>
          </p:cNvPr>
          <p:cNvSpPr>
            <a:spLocks noChangeArrowheads="1"/>
          </p:cNvSpPr>
          <p:nvPr/>
        </p:nvSpPr>
        <p:spPr bwMode="auto">
          <a:xfrm>
            <a:off x="2225923" y="1186143"/>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4" name="Rectangle 8">
            <a:extLst>
              <a:ext uri="{FF2B5EF4-FFF2-40B4-BE49-F238E27FC236}">
                <a16:creationId xmlns:a16="http://schemas.microsoft.com/office/drawing/2014/main" id="{3FBE7C32-413D-504F-BCAA-A26536EBE0CB}"/>
              </a:ext>
            </a:extLst>
          </p:cNvPr>
          <p:cNvSpPr>
            <a:spLocks noChangeArrowheads="1"/>
          </p:cNvSpPr>
          <p:nvPr/>
        </p:nvSpPr>
        <p:spPr bwMode="auto">
          <a:xfrm>
            <a:off x="2514054" y="1186143"/>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5" name="Rectangle 9">
            <a:extLst>
              <a:ext uri="{FF2B5EF4-FFF2-40B4-BE49-F238E27FC236}">
                <a16:creationId xmlns:a16="http://schemas.microsoft.com/office/drawing/2014/main" id="{461638B3-A7C7-E347-AC19-2F86DDAA64BD}"/>
              </a:ext>
            </a:extLst>
          </p:cNvPr>
          <p:cNvSpPr>
            <a:spLocks noChangeArrowheads="1"/>
          </p:cNvSpPr>
          <p:nvPr/>
        </p:nvSpPr>
        <p:spPr bwMode="auto">
          <a:xfrm>
            <a:off x="1764913" y="1186143"/>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6" name="Rectangle 10">
            <a:extLst>
              <a:ext uri="{FF2B5EF4-FFF2-40B4-BE49-F238E27FC236}">
                <a16:creationId xmlns:a16="http://schemas.microsoft.com/office/drawing/2014/main" id="{020A9939-19BE-4947-B2F5-23FB4A7589E3}"/>
              </a:ext>
            </a:extLst>
          </p:cNvPr>
          <p:cNvSpPr>
            <a:spLocks noChangeArrowheads="1"/>
          </p:cNvSpPr>
          <p:nvPr/>
        </p:nvSpPr>
        <p:spPr bwMode="auto">
          <a:xfrm>
            <a:off x="1303903" y="1704779"/>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7" name="Rectangle 11">
            <a:extLst>
              <a:ext uri="{FF2B5EF4-FFF2-40B4-BE49-F238E27FC236}">
                <a16:creationId xmlns:a16="http://schemas.microsoft.com/office/drawing/2014/main" id="{C8A63E61-6E1C-DB4A-9568-45404100548C}"/>
              </a:ext>
            </a:extLst>
          </p:cNvPr>
          <p:cNvSpPr>
            <a:spLocks noChangeArrowheads="1"/>
          </p:cNvSpPr>
          <p:nvPr/>
        </p:nvSpPr>
        <p:spPr bwMode="auto">
          <a:xfrm>
            <a:off x="1419155" y="1704779"/>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8" name="Rectangle 12">
            <a:extLst>
              <a:ext uri="{FF2B5EF4-FFF2-40B4-BE49-F238E27FC236}">
                <a16:creationId xmlns:a16="http://schemas.microsoft.com/office/drawing/2014/main" id="{7A6381F2-DA75-C74A-97B3-29E1B886217B}"/>
              </a:ext>
            </a:extLst>
          </p:cNvPr>
          <p:cNvSpPr>
            <a:spLocks noChangeArrowheads="1"/>
          </p:cNvSpPr>
          <p:nvPr/>
        </p:nvSpPr>
        <p:spPr bwMode="auto">
          <a:xfrm>
            <a:off x="1534408" y="1704779"/>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49" name="Rectangle 13">
            <a:extLst>
              <a:ext uri="{FF2B5EF4-FFF2-40B4-BE49-F238E27FC236}">
                <a16:creationId xmlns:a16="http://schemas.microsoft.com/office/drawing/2014/main" id="{90B9D3E3-8EEC-0548-8CEF-BDB0119C4316}"/>
              </a:ext>
            </a:extLst>
          </p:cNvPr>
          <p:cNvSpPr>
            <a:spLocks noChangeArrowheads="1"/>
          </p:cNvSpPr>
          <p:nvPr/>
        </p:nvSpPr>
        <p:spPr bwMode="auto">
          <a:xfrm>
            <a:off x="2398801" y="1704779"/>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50" name="Rectangle 14">
            <a:extLst>
              <a:ext uri="{FF2B5EF4-FFF2-40B4-BE49-F238E27FC236}">
                <a16:creationId xmlns:a16="http://schemas.microsoft.com/office/drawing/2014/main" id="{EFBC352F-B536-EC4D-B826-154C9D57F58D}"/>
              </a:ext>
            </a:extLst>
          </p:cNvPr>
          <p:cNvSpPr>
            <a:spLocks noChangeArrowheads="1"/>
          </p:cNvSpPr>
          <p:nvPr/>
        </p:nvSpPr>
        <p:spPr bwMode="auto">
          <a:xfrm>
            <a:off x="2514054" y="1704779"/>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39951" name="Rectangle 15">
            <a:extLst>
              <a:ext uri="{FF2B5EF4-FFF2-40B4-BE49-F238E27FC236}">
                <a16:creationId xmlns:a16="http://schemas.microsoft.com/office/drawing/2014/main" id="{2B6DC258-6E27-E44F-BE14-CA16A143D353}"/>
              </a:ext>
            </a:extLst>
          </p:cNvPr>
          <p:cNvSpPr>
            <a:spLocks noChangeArrowheads="1"/>
          </p:cNvSpPr>
          <p:nvPr/>
        </p:nvSpPr>
        <p:spPr bwMode="auto">
          <a:xfrm>
            <a:off x="1995418" y="1704779"/>
            <a:ext cx="115253" cy="144066"/>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681">
              <a:latin typeface="Calibri" panose="020F0502020204030204" pitchFamily="34" charset="0"/>
            </a:endParaRPr>
          </a:p>
        </p:txBody>
      </p:sp>
      <p:sp>
        <p:nvSpPr>
          <p:cNvPr id="2" name="Date Placeholder 1">
            <a:extLst>
              <a:ext uri="{FF2B5EF4-FFF2-40B4-BE49-F238E27FC236}">
                <a16:creationId xmlns:a16="http://schemas.microsoft.com/office/drawing/2014/main" id="{C22B9B54-56B0-CB49-818C-60D8581339A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DE0B63A7-94C0-E14B-9F17-265BACBE6849}"/>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058975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18EC13-3DE2-C843-9CC9-C55793F26369}"/>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3" name="Footer Placeholder 2">
            <a:extLst>
              <a:ext uri="{FF2B5EF4-FFF2-40B4-BE49-F238E27FC236}">
                <a16:creationId xmlns:a16="http://schemas.microsoft.com/office/drawing/2014/main" id="{73F035CF-977F-C94F-BF7A-8EF746C900B9}"/>
              </a:ext>
            </a:extLst>
          </p:cNvPr>
          <p:cNvSpPr>
            <a:spLocks noGrp="1"/>
          </p:cNvSpPr>
          <p:nvPr>
            <p:ph type="ftr" sz="quarter" idx="11"/>
          </p:nvPr>
        </p:nvSpPr>
        <p:spPr>
          <a:xfrm>
            <a:off x="214313" y="6272784"/>
            <a:ext cx="7201471"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4" name="Slide Number Placeholder 3">
            <a:extLst>
              <a:ext uri="{FF2B5EF4-FFF2-40B4-BE49-F238E27FC236}">
                <a16:creationId xmlns:a16="http://schemas.microsoft.com/office/drawing/2014/main" id="{B4439068-92A0-C04E-B4C3-94B04722B786}"/>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43</a:t>
            </a:fld>
            <a:endParaRPr lang="en-US" dirty="0"/>
          </a:p>
        </p:txBody>
      </p:sp>
      <p:pic>
        <p:nvPicPr>
          <p:cNvPr id="5" name="Picture 4">
            <a:extLst>
              <a:ext uri="{FF2B5EF4-FFF2-40B4-BE49-F238E27FC236}">
                <a16:creationId xmlns:a16="http://schemas.microsoft.com/office/drawing/2014/main" id="{087BD383-6B4F-724D-8E3D-3A73520C3D53}"/>
              </a:ext>
            </a:extLst>
          </p:cNvPr>
          <p:cNvPicPr>
            <a:picLocks noChangeAspect="1"/>
          </p:cNvPicPr>
          <p:nvPr/>
        </p:nvPicPr>
        <p:blipFill>
          <a:blip r:embed="rId2"/>
          <a:stretch>
            <a:fillRect/>
          </a:stretch>
        </p:blipFill>
        <p:spPr>
          <a:xfrm>
            <a:off x="179229" y="1017605"/>
            <a:ext cx="4199624" cy="1128160"/>
          </a:xfrm>
          <a:prstGeom prst="rect">
            <a:avLst/>
          </a:prstGeom>
        </p:spPr>
      </p:pic>
    </p:spTree>
    <p:extLst>
      <p:ext uri="{BB962C8B-B14F-4D97-AF65-F5344CB8AC3E}">
        <p14:creationId xmlns:p14="http://schemas.microsoft.com/office/powerpoint/2010/main" val="2259313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5D53-30FF-F747-B667-E3C2E1D1EFEA}"/>
              </a:ext>
            </a:extLst>
          </p:cNvPr>
          <p:cNvSpPr>
            <a:spLocks noGrp="1"/>
          </p:cNvSpPr>
          <p:nvPr>
            <p:ph type="title"/>
          </p:nvPr>
        </p:nvSpPr>
        <p:spPr/>
        <p:txBody>
          <a:bodyPr/>
          <a:lstStyle/>
          <a:p>
            <a:r>
              <a:rPr lang="en-US" dirty="0"/>
              <a:t>Gradient Boosting</a:t>
            </a:r>
          </a:p>
        </p:txBody>
      </p:sp>
      <p:sp>
        <p:nvSpPr>
          <p:cNvPr id="3" name="Content Placeholder 2">
            <a:extLst>
              <a:ext uri="{FF2B5EF4-FFF2-40B4-BE49-F238E27FC236}">
                <a16:creationId xmlns:a16="http://schemas.microsoft.com/office/drawing/2014/main" id="{2B6FECA4-A6FC-CC4D-86F8-F5EFE358E218}"/>
              </a:ext>
            </a:extLst>
          </p:cNvPr>
          <p:cNvSpPr>
            <a:spLocks noGrp="1"/>
          </p:cNvSpPr>
          <p:nvPr>
            <p:ph idx="1"/>
          </p:nvPr>
        </p:nvSpPr>
        <p:spPr>
          <a:xfrm>
            <a:off x="400050" y="644481"/>
            <a:ext cx="3766820" cy="1338580"/>
          </a:xfrm>
        </p:spPr>
        <p:txBody>
          <a:bodyPr>
            <a:normAutofit/>
          </a:bodyPr>
          <a:lstStyle/>
          <a:p>
            <a:r>
              <a:rPr lang="en-US" dirty="0"/>
              <a:t>Another very popular Boosting algorithm is Gradient Boosting.</a:t>
            </a:r>
          </a:p>
          <a:p>
            <a:r>
              <a:rPr lang="en-US" dirty="0"/>
              <a:t>Just like AdaBoost, Gradient Boosting works by sequentially adding predictors to an ensemble, each one correcting its predecessor. However, instead of tweaking the instance weights at every iteration like AdaBoost does, this method tries to fit the new predictor to the residual errors made by the previous predictor.</a:t>
            </a:r>
          </a:p>
          <a:p>
            <a:endParaRPr lang="en-US" dirty="0"/>
          </a:p>
        </p:txBody>
      </p:sp>
      <p:sp>
        <p:nvSpPr>
          <p:cNvPr id="4" name="Date Placeholder 3">
            <a:extLst>
              <a:ext uri="{FF2B5EF4-FFF2-40B4-BE49-F238E27FC236}">
                <a16:creationId xmlns:a16="http://schemas.microsoft.com/office/drawing/2014/main" id="{189C0848-C7D9-0247-8C12-B99CFE178B86}"/>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9036A84-9557-934A-A61D-8C505579BB9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35837214-E3DC-5342-9CCF-D500615D7430}"/>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44</a:t>
            </a:fld>
            <a:endParaRPr lang="en-US" dirty="0"/>
          </a:p>
        </p:txBody>
      </p:sp>
      <p:pic>
        <p:nvPicPr>
          <p:cNvPr id="7" name="Picture 6">
            <a:extLst>
              <a:ext uri="{FF2B5EF4-FFF2-40B4-BE49-F238E27FC236}">
                <a16:creationId xmlns:a16="http://schemas.microsoft.com/office/drawing/2014/main" id="{DDE04291-52C8-B74B-8282-435E4081B1A2}"/>
              </a:ext>
            </a:extLst>
          </p:cNvPr>
          <p:cNvPicPr>
            <a:picLocks noChangeAspect="1"/>
          </p:cNvPicPr>
          <p:nvPr/>
        </p:nvPicPr>
        <p:blipFill>
          <a:blip r:embed="rId2"/>
          <a:stretch>
            <a:fillRect/>
          </a:stretch>
        </p:blipFill>
        <p:spPr>
          <a:xfrm>
            <a:off x="1215022" y="2263775"/>
            <a:ext cx="2797503" cy="896705"/>
          </a:xfrm>
          <a:prstGeom prst="rect">
            <a:avLst/>
          </a:prstGeom>
        </p:spPr>
      </p:pic>
    </p:spTree>
    <p:extLst>
      <p:ext uri="{BB962C8B-B14F-4D97-AF65-F5344CB8AC3E}">
        <p14:creationId xmlns:p14="http://schemas.microsoft.com/office/powerpoint/2010/main" val="2230006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A68A-C21C-2B48-A4B9-92D727D50C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720B35-0792-BF43-B9BC-0D62694A26C8}"/>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0EC090A2-12F5-AF4C-ACFA-E11316D8812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40D39D2E-E97B-2948-8627-623C8A65336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E5837121-C8EA-8440-A19B-9BB5C971952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45</a:t>
            </a:fld>
            <a:endParaRPr lang="en-US" dirty="0"/>
          </a:p>
        </p:txBody>
      </p:sp>
      <p:pic>
        <p:nvPicPr>
          <p:cNvPr id="7" name="Picture 6">
            <a:extLst>
              <a:ext uri="{FF2B5EF4-FFF2-40B4-BE49-F238E27FC236}">
                <a16:creationId xmlns:a16="http://schemas.microsoft.com/office/drawing/2014/main" id="{317902CB-D79D-2848-887B-EED30F6F07B4}"/>
              </a:ext>
            </a:extLst>
          </p:cNvPr>
          <p:cNvPicPr>
            <a:picLocks noChangeAspect="1"/>
          </p:cNvPicPr>
          <p:nvPr/>
        </p:nvPicPr>
        <p:blipFill>
          <a:blip r:embed="rId2"/>
          <a:stretch>
            <a:fillRect/>
          </a:stretch>
        </p:blipFill>
        <p:spPr>
          <a:xfrm>
            <a:off x="79773" y="1813094"/>
            <a:ext cx="1139286" cy="561528"/>
          </a:xfrm>
          <a:prstGeom prst="rect">
            <a:avLst/>
          </a:prstGeom>
        </p:spPr>
      </p:pic>
      <p:pic>
        <p:nvPicPr>
          <p:cNvPr id="8" name="Picture 7">
            <a:extLst>
              <a:ext uri="{FF2B5EF4-FFF2-40B4-BE49-F238E27FC236}">
                <a16:creationId xmlns:a16="http://schemas.microsoft.com/office/drawing/2014/main" id="{8BAEDAA4-E2DF-F84D-93D3-9EA95E3522D7}"/>
              </a:ext>
            </a:extLst>
          </p:cNvPr>
          <p:cNvPicPr>
            <a:picLocks noChangeAspect="1"/>
          </p:cNvPicPr>
          <p:nvPr/>
        </p:nvPicPr>
        <p:blipFill>
          <a:blip r:embed="rId3"/>
          <a:stretch>
            <a:fillRect/>
          </a:stretch>
        </p:blipFill>
        <p:spPr>
          <a:xfrm>
            <a:off x="61957" y="2439452"/>
            <a:ext cx="1310086" cy="323841"/>
          </a:xfrm>
          <a:prstGeom prst="rect">
            <a:avLst/>
          </a:prstGeom>
        </p:spPr>
      </p:pic>
      <p:pic>
        <p:nvPicPr>
          <p:cNvPr id="9" name="Picture 8">
            <a:extLst>
              <a:ext uri="{FF2B5EF4-FFF2-40B4-BE49-F238E27FC236}">
                <a16:creationId xmlns:a16="http://schemas.microsoft.com/office/drawing/2014/main" id="{89F1760D-EB29-C04F-AD19-9CF99743DD7D}"/>
              </a:ext>
            </a:extLst>
          </p:cNvPr>
          <p:cNvPicPr>
            <a:picLocks noChangeAspect="1"/>
          </p:cNvPicPr>
          <p:nvPr/>
        </p:nvPicPr>
        <p:blipFill>
          <a:blip r:embed="rId4"/>
          <a:stretch>
            <a:fillRect/>
          </a:stretch>
        </p:blipFill>
        <p:spPr>
          <a:xfrm>
            <a:off x="99314" y="941667"/>
            <a:ext cx="1119745" cy="420335"/>
          </a:xfrm>
          <a:prstGeom prst="rect">
            <a:avLst/>
          </a:prstGeom>
        </p:spPr>
      </p:pic>
      <p:pic>
        <p:nvPicPr>
          <p:cNvPr id="10" name="Picture 9">
            <a:extLst>
              <a:ext uri="{FF2B5EF4-FFF2-40B4-BE49-F238E27FC236}">
                <a16:creationId xmlns:a16="http://schemas.microsoft.com/office/drawing/2014/main" id="{62EB5BF7-2FD8-AB4C-AE68-06EFDF6CFFC0}"/>
              </a:ext>
            </a:extLst>
          </p:cNvPr>
          <p:cNvPicPr>
            <a:picLocks noChangeAspect="1"/>
          </p:cNvPicPr>
          <p:nvPr/>
        </p:nvPicPr>
        <p:blipFill>
          <a:blip r:embed="rId5"/>
          <a:stretch>
            <a:fillRect/>
          </a:stretch>
        </p:blipFill>
        <p:spPr>
          <a:xfrm>
            <a:off x="61957" y="1400035"/>
            <a:ext cx="1119745" cy="325549"/>
          </a:xfrm>
          <a:prstGeom prst="rect">
            <a:avLst/>
          </a:prstGeom>
        </p:spPr>
      </p:pic>
      <p:pic>
        <p:nvPicPr>
          <p:cNvPr id="11" name="Picture 10">
            <a:extLst>
              <a:ext uri="{FF2B5EF4-FFF2-40B4-BE49-F238E27FC236}">
                <a16:creationId xmlns:a16="http://schemas.microsoft.com/office/drawing/2014/main" id="{FF05B7F2-1BF8-1D4C-ADA8-645A64488255}"/>
              </a:ext>
            </a:extLst>
          </p:cNvPr>
          <p:cNvPicPr>
            <a:picLocks noChangeAspect="1"/>
          </p:cNvPicPr>
          <p:nvPr/>
        </p:nvPicPr>
        <p:blipFill>
          <a:blip r:embed="rId6"/>
          <a:stretch>
            <a:fillRect/>
          </a:stretch>
        </p:blipFill>
        <p:spPr>
          <a:xfrm>
            <a:off x="2192719" y="724939"/>
            <a:ext cx="2442725" cy="1786994"/>
          </a:xfrm>
          <a:prstGeom prst="rect">
            <a:avLst/>
          </a:prstGeom>
        </p:spPr>
      </p:pic>
      <p:pic>
        <p:nvPicPr>
          <p:cNvPr id="12" name="Picture 11">
            <a:extLst>
              <a:ext uri="{FF2B5EF4-FFF2-40B4-BE49-F238E27FC236}">
                <a16:creationId xmlns:a16="http://schemas.microsoft.com/office/drawing/2014/main" id="{8D50A73D-1377-B742-86D8-DE48461517A6}"/>
              </a:ext>
            </a:extLst>
          </p:cNvPr>
          <p:cNvPicPr>
            <a:picLocks noChangeAspect="1"/>
          </p:cNvPicPr>
          <p:nvPr/>
        </p:nvPicPr>
        <p:blipFill>
          <a:blip r:embed="rId7"/>
          <a:stretch>
            <a:fillRect/>
          </a:stretch>
        </p:blipFill>
        <p:spPr>
          <a:xfrm>
            <a:off x="1180317" y="1449512"/>
            <a:ext cx="983954" cy="251643"/>
          </a:xfrm>
          <a:prstGeom prst="rect">
            <a:avLst/>
          </a:prstGeom>
        </p:spPr>
      </p:pic>
      <p:pic>
        <p:nvPicPr>
          <p:cNvPr id="13" name="Picture 12">
            <a:extLst>
              <a:ext uri="{FF2B5EF4-FFF2-40B4-BE49-F238E27FC236}">
                <a16:creationId xmlns:a16="http://schemas.microsoft.com/office/drawing/2014/main" id="{DD8320EC-B729-554B-9493-382090AD6BAE}"/>
              </a:ext>
            </a:extLst>
          </p:cNvPr>
          <p:cNvPicPr>
            <a:picLocks noChangeAspect="1"/>
          </p:cNvPicPr>
          <p:nvPr/>
        </p:nvPicPr>
        <p:blipFill>
          <a:blip r:embed="rId8"/>
          <a:stretch>
            <a:fillRect/>
          </a:stretch>
        </p:blipFill>
        <p:spPr>
          <a:xfrm>
            <a:off x="99313" y="482128"/>
            <a:ext cx="2305050" cy="206506"/>
          </a:xfrm>
          <a:prstGeom prst="rect">
            <a:avLst/>
          </a:prstGeom>
        </p:spPr>
      </p:pic>
    </p:spTree>
    <p:extLst>
      <p:ext uri="{BB962C8B-B14F-4D97-AF65-F5344CB8AC3E}">
        <p14:creationId xmlns:p14="http://schemas.microsoft.com/office/powerpoint/2010/main" val="3003651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16A6-71CF-AB42-845F-6A8675C81F87}"/>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EDA2B4B5-2262-444C-936F-5E74A84B3C96}"/>
              </a:ext>
            </a:extLst>
          </p:cNvPr>
          <p:cNvPicPr>
            <a:picLocks noGrp="1" noChangeAspect="1"/>
          </p:cNvPicPr>
          <p:nvPr>
            <p:ph idx="1"/>
          </p:nvPr>
        </p:nvPicPr>
        <p:blipFill>
          <a:blip r:embed="rId2"/>
          <a:stretch>
            <a:fillRect/>
          </a:stretch>
        </p:blipFill>
        <p:spPr>
          <a:xfrm>
            <a:off x="2251057" y="1415039"/>
            <a:ext cx="2247424" cy="1003657"/>
          </a:xfrm>
          <a:prstGeom prst="rect">
            <a:avLst/>
          </a:prstGeom>
        </p:spPr>
      </p:pic>
      <p:sp>
        <p:nvSpPr>
          <p:cNvPr id="4" name="Date Placeholder 3">
            <a:extLst>
              <a:ext uri="{FF2B5EF4-FFF2-40B4-BE49-F238E27FC236}">
                <a16:creationId xmlns:a16="http://schemas.microsoft.com/office/drawing/2014/main" id="{FD27BE0D-EA74-2B46-A15F-5E39405DE53A}"/>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1ED0BF9-F013-9048-B389-310C80AD7A2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F031D5D2-6A20-7942-AB47-8212EE20E664}"/>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46</a:t>
            </a:fld>
            <a:endParaRPr lang="en-US" dirty="0"/>
          </a:p>
        </p:txBody>
      </p:sp>
      <p:pic>
        <p:nvPicPr>
          <p:cNvPr id="7" name="Picture 6">
            <a:extLst>
              <a:ext uri="{FF2B5EF4-FFF2-40B4-BE49-F238E27FC236}">
                <a16:creationId xmlns:a16="http://schemas.microsoft.com/office/drawing/2014/main" id="{9C5CA274-EC33-0D49-96F9-9328ABEC3EA2}"/>
              </a:ext>
            </a:extLst>
          </p:cNvPr>
          <p:cNvPicPr>
            <a:picLocks noChangeAspect="1"/>
          </p:cNvPicPr>
          <p:nvPr/>
        </p:nvPicPr>
        <p:blipFill>
          <a:blip r:embed="rId3"/>
          <a:stretch>
            <a:fillRect/>
          </a:stretch>
        </p:blipFill>
        <p:spPr>
          <a:xfrm>
            <a:off x="109087" y="1028055"/>
            <a:ext cx="2085533" cy="1704198"/>
          </a:xfrm>
          <a:prstGeom prst="rect">
            <a:avLst/>
          </a:prstGeom>
        </p:spPr>
      </p:pic>
      <p:pic>
        <p:nvPicPr>
          <p:cNvPr id="9" name="Picture 8">
            <a:extLst>
              <a:ext uri="{FF2B5EF4-FFF2-40B4-BE49-F238E27FC236}">
                <a16:creationId xmlns:a16="http://schemas.microsoft.com/office/drawing/2014/main" id="{4D8FFC6B-246F-2C40-A87D-225431366361}"/>
              </a:ext>
            </a:extLst>
          </p:cNvPr>
          <p:cNvPicPr>
            <a:picLocks noChangeAspect="1"/>
          </p:cNvPicPr>
          <p:nvPr/>
        </p:nvPicPr>
        <p:blipFill>
          <a:blip r:embed="rId4"/>
          <a:stretch>
            <a:fillRect/>
          </a:stretch>
        </p:blipFill>
        <p:spPr>
          <a:xfrm>
            <a:off x="2711194" y="793702"/>
            <a:ext cx="1592476" cy="276952"/>
          </a:xfrm>
          <a:prstGeom prst="rect">
            <a:avLst/>
          </a:prstGeom>
        </p:spPr>
      </p:pic>
      <p:pic>
        <p:nvPicPr>
          <p:cNvPr id="10" name="Picture 9">
            <a:extLst>
              <a:ext uri="{FF2B5EF4-FFF2-40B4-BE49-F238E27FC236}">
                <a16:creationId xmlns:a16="http://schemas.microsoft.com/office/drawing/2014/main" id="{3A6DFCF2-CD66-8143-9ADF-9A624EB39D15}"/>
              </a:ext>
            </a:extLst>
          </p:cNvPr>
          <p:cNvPicPr>
            <a:picLocks noChangeAspect="1"/>
          </p:cNvPicPr>
          <p:nvPr/>
        </p:nvPicPr>
        <p:blipFill>
          <a:blip r:embed="rId5"/>
          <a:stretch>
            <a:fillRect/>
          </a:stretch>
        </p:blipFill>
        <p:spPr>
          <a:xfrm>
            <a:off x="3064444" y="1145253"/>
            <a:ext cx="933737" cy="128912"/>
          </a:xfrm>
          <a:prstGeom prst="rect">
            <a:avLst/>
          </a:prstGeom>
        </p:spPr>
      </p:pic>
      <p:pic>
        <p:nvPicPr>
          <p:cNvPr id="12" name="Picture 11">
            <a:extLst>
              <a:ext uri="{FF2B5EF4-FFF2-40B4-BE49-F238E27FC236}">
                <a16:creationId xmlns:a16="http://schemas.microsoft.com/office/drawing/2014/main" id="{6E317917-CA65-794C-AE29-D1BA237F087A}"/>
              </a:ext>
            </a:extLst>
          </p:cNvPr>
          <p:cNvPicPr>
            <a:picLocks noChangeAspect="1"/>
          </p:cNvPicPr>
          <p:nvPr/>
        </p:nvPicPr>
        <p:blipFill>
          <a:blip r:embed="rId6"/>
          <a:stretch>
            <a:fillRect/>
          </a:stretch>
        </p:blipFill>
        <p:spPr>
          <a:xfrm>
            <a:off x="2357945" y="2459217"/>
            <a:ext cx="706498" cy="285671"/>
          </a:xfrm>
          <a:prstGeom prst="rect">
            <a:avLst/>
          </a:prstGeom>
        </p:spPr>
      </p:pic>
      <p:cxnSp>
        <p:nvCxnSpPr>
          <p:cNvPr id="14" name="Straight Arrow Connector 13">
            <a:extLst>
              <a:ext uri="{FF2B5EF4-FFF2-40B4-BE49-F238E27FC236}">
                <a16:creationId xmlns:a16="http://schemas.microsoft.com/office/drawing/2014/main" id="{AB869E8B-C9CF-E644-8B80-C5C6606C0816}"/>
              </a:ext>
            </a:extLst>
          </p:cNvPr>
          <p:cNvCxnSpPr>
            <a:cxnSpLocks/>
          </p:cNvCxnSpPr>
          <p:nvPr/>
        </p:nvCxnSpPr>
        <p:spPr>
          <a:xfrm flipV="1">
            <a:off x="2711194" y="2387128"/>
            <a:ext cx="0" cy="97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ABBDAF-AE77-E04C-A106-4F8B6A2F2BEC}"/>
              </a:ext>
            </a:extLst>
          </p:cNvPr>
          <p:cNvCxnSpPr>
            <a:stCxn id="12" idx="3"/>
          </p:cNvCxnSpPr>
          <p:nvPr/>
        </p:nvCxnSpPr>
        <p:spPr>
          <a:xfrm flipV="1">
            <a:off x="3064444" y="2380062"/>
            <a:ext cx="686369" cy="22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26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233C-FEDD-EB40-BA1B-1ACE3A0E946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756494-8D7A-3640-A1D8-4D80CCF2D37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E04EF9F9-93D6-1D4E-8D90-ECD875B0ECC2}"/>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882CC8D-AD2C-9C4A-B68B-6C69FED47BC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47</a:t>
            </a:fld>
            <a:endParaRPr lang="en-US" dirty="0"/>
          </a:p>
        </p:txBody>
      </p:sp>
      <p:pic>
        <p:nvPicPr>
          <p:cNvPr id="7" name="Picture 6">
            <a:extLst>
              <a:ext uri="{FF2B5EF4-FFF2-40B4-BE49-F238E27FC236}">
                <a16:creationId xmlns:a16="http://schemas.microsoft.com/office/drawing/2014/main" id="{64DA473D-A44F-7E48-8F58-3665977CB01A}"/>
              </a:ext>
            </a:extLst>
          </p:cNvPr>
          <p:cNvPicPr>
            <a:picLocks noChangeAspect="1"/>
          </p:cNvPicPr>
          <p:nvPr/>
        </p:nvPicPr>
        <p:blipFill>
          <a:blip r:embed="rId2"/>
          <a:stretch>
            <a:fillRect/>
          </a:stretch>
        </p:blipFill>
        <p:spPr>
          <a:xfrm>
            <a:off x="185484" y="428995"/>
            <a:ext cx="2439281" cy="1134293"/>
          </a:xfrm>
          <a:prstGeom prst="rect">
            <a:avLst/>
          </a:prstGeom>
        </p:spPr>
      </p:pic>
      <p:pic>
        <p:nvPicPr>
          <p:cNvPr id="11" name="Picture 10">
            <a:extLst>
              <a:ext uri="{FF2B5EF4-FFF2-40B4-BE49-F238E27FC236}">
                <a16:creationId xmlns:a16="http://schemas.microsoft.com/office/drawing/2014/main" id="{5E1E2E9F-2A59-B146-86ED-B0AF406DF960}"/>
              </a:ext>
            </a:extLst>
          </p:cNvPr>
          <p:cNvPicPr>
            <a:picLocks noChangeAspect="1"/>
          </p:cNvPicPr>
          <p:nvPr/>
        </p:nvPicPr>
        <p:blipFill>
          <a:blip r:embed="rId3"/>
          <a:stretch>
            <a:fillRect/>
          </a:stretch>
        </p:blipFill>
        <p:spPr>
          <a:xfrm>
            <a:off x="356146" y="444181"/>
            <a:ext cx="2277498" cy="587830"/>
          </a:xfrm>
          <a:prstGeom prst="rect">
            <a:avLst/>
          </a:prstGeom>
        </p:spPr>
      </p:pic>
      <p:pic>
        <p:nvPicPr>
          <p:cNvPr id="12" name="Picture 11">
            <a:extLst>
              <a:ext uri="{FF2B5EF4-FFF2-40B4-BE49-F238E27FC236}">
                <a16:creationId xmlns:a16="http://schemas.microsoft.com/office/drawing/2014/main" id="{93F66321-6FD5-4840-988E-08AC1BF453FF}"/>
              </a:ext>
            </a:extLst>
          </p:cNvPr>
          <p:cNvPicPr>
            <a:picLocks noChangeAspect="1"/>
          </p:cNvPicPr>
          <p:nvPr/>
        </p:nvPicPr>
        <p:blipFill>
          <a:blip r:embed="rId4"/>
          <a:stretch>
            <a:fillRect/>
          </a:stretch>
        </p:blipFill>
        <p:spPr>
          <a:xfrm>
            <a:off x="2646060" y="763458"/>
            <a:ext cx="1042238" cy="321948"/>
          </a:xfrm>
          <a:prstGeom prst="rect">
            <a:avLst/>
          </a:prstGeom>
        </p:spPr>
      </p:pic>
      <p:pic>
        <p:nvPicPr>
          <p:cNvPr id="13" name="Picture 12">
            <a:extLst>
              <a:ext uri="{FF2B5EF4-FFF2-40B4-BE49-F238E27FC236}">
                <a16:creationId xmlns:a16="http://schemas.microsoft.com/office/drawing/2014/main" id="{9922C8DF-7B55-5646-BE1A-B15D8C2F526D}"/>
              </a:ext>
            </a:extLst>
          </p:cNvPr>
          <p:cNvPicPr>
            <a:picLocks noChangeAspect="1"/>
          </p:cNvPicPr>
          <p:nvPr/>
        </p:nvPicPr>
        <p:blipFill>
          <a:blip r:embed="rId5"/>
          <a:stretch>
            <a:fillRect/>
          </a:stretch>
        </p:blipFill>
        <p:spPr>
          <a:xfrm>
            <a:off x="1036479" y="1847089"/>
            <a:ext cx="1839346" cy="224930"/>
          </a:xfrm>
          <a:prstGeom prst="rect">
            <a:avLst/>
          </a:prstGeom>
        </p:spPr>
      </p:pic>
      <p:pic>
        <p:nvPicPr>
          <p:cNvPr id="14" name="Picture 13">
            <a:extLst>
              <a:ext uri="{FF2B5EF4-FFF2-40B4-BE49-F238E27FC236}">
                <a16:creationId xmlns:a16="http://schemas.microsoft.com/office/drawing/2014/main" id="{43B7761C-248A-594B-AC85-F64B5C8AA33B}"/>
              </a:ext>
            </a:extLst>
          </p:cNvPr>
          <p:cNvPicPr>
            <a:picLocks noChangeAspect="1"/>
          </p:cNvPicPr>
          <p:nvPr/>
        </p:nvPicPr>
        <p:blipFill>
          <a:blip r:embed="rId6"/>
          <a:stretch>
            <a:fillRect/>
          </a:stretch>
        </p:blipFill>
        <p:spPr>
          <a:xfrm>
            <a:off x="118854" y="1782557"/>
            <a:ext cx="917625" cy="327286"/>
          </a:xfrm>
          <a:prstGeom prst="rect">
            <a:avLst/>
          </a:prstGeom>
        </p:spPr>
      </p:pic>
      <p:pic>
        <p:nvPicPr>
          <p:cNvPr id="15" name="Picture 14">
            <a:extLst>
              <a:ext uri="{FF2B5EF4-FFF2-40B4-BE49-F238E27FC236}">
                <a16:creationId xmlns:a16="http://schemas.microsoft.com/office/drawing/2014/main" id="{5A9E3C07-67FC-8E4A-A6CA-31C80FF47931}"/>
              </a:ext>
            </a:extLst>
          </p:cNvPr>
          <p:cNvPicPr>
            <a:picLocks noChangeAspect="1"/>
          </p:cNvPicPr>
          <p:nvPr/>
        </p:nvPicPr>
        <p:blipFill>
          <a:blip r:embed="rId7"/>
          <a:stretch>
            <a:fillRect/>
          </a:stretch>
        </p:blipFill>
        <p:spPr>
          <a:xfrm>
            <a:off x="2875825" y="1735727"/>
            <a:ext cx="751860" cy="362282"/>
          </a:xfrm>
          <a:prstGeom prst="rect">
            <a:avLst/>
          </a:prstGeom>
        </p:spPr>
      </p:pic>
      <p:pic>
        <p:nvPicPr>
          <p:cNvPr id="16" name="Picture 15">
            <a:extLst>
              <a:ext uri="{FF2B5EF4-FFF2-40B4-BE49-F238E27FC236}">
                <a16:creationId xmlns:a16="http://schemas.microsoft.com/office/drawing/2014/main" id="{D86059D0-FBF9-C54D-8FA5-6FA07D2C7E6E}"/>
              </a:ext>
            </a:extLst>
          </p:cNvPr>
          <p:cNvPicPr>
            <a:picLocks noChangeAspect="1"/>
          </p:cNvPicPr>
          <p:nvPr/>
        </p:nvPicPr>
        <p:blipFill>
          <a:blip r:embed="rId8"/>
          <a:stretch>
            <a:fillRect/>
          </a:stretch>
        </p:blipFill>
        <p:spPr>
          <a:xfrm>
            <a:off x="1589539" y="2403388"/>
            <a:ext cx="1544717" cy="583703"/>
          </a:xfrm>
          <a:prstGeom prst="rect">
            <a:avLst/>
          </a:prstGeom>
        </p:spPr>
      </p:pic>
    </p:spTree>
    <p:extLst>
      <p:ext uri="{BB962C8B-B14F-4D97-AF65-F5344CB8AC3E}">
        <p14:creationId xmlns:p14="http://schemas.microsoft.com/office/powerpoint/2010/main" val="1936389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C7406E-11A4-2F45-93C0-9A567A596761}"/>
              </a:ext>
            </a:extLst>
          </p:cNvPr>
          <p:cNvPicPr>
            <a:picLocks noChangeAspect="1"/>
          </p:cNvPicPr>
          <p:nvPr/>
        </p:nvPicPr>
        <p:blipFill>
          <a:blip r:embed="rId2"/>
          <a:stretch>
            <a:fillRect/>
          </a:stretch>
        </p:blipFill>
        <p:spPr>
          <a:xfrm>
            <a:off x="21658" y="433784"/>
            <a:ext cx="2848435" cy="1617442"/>
          </a:xfrm>
          <a:prstGeom prst="rect">
            <a:avLst/>
          </a:prstGeom>
        </p:spPr>
      </p:pic>
      <p:sp>
        <p:nvSpPr>
          <p:cNvPr id="4" name="Date Placeholder 3">
            <a:extLst>
              <a:ext uri="{FF2B5EF4-FFF2-40B4-BE49-F238E27FC236}">
                <a16:creationId xmlns:a16="http://schemas.microsoft.com/office/drawing/2014/main" id="{F6353B44-6D3A-9649-8F71-14792E6BFDEF}"/>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D1B908D-60F1-2F46-8A2B-22FAD421621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32EF95F1-1FE3-2544-831A-80A417AE85EF}"/>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48</a:t>
            </a:fld>
            <a:endParaRPr lang="en-US" dirty="0"/>
          </a:p>
        </p:txBody>
      </p:sp>
      <p:pic>
        <p:nvPicPr>
          <p:cNvPr id="7" name="Picture 6">
            <a:extLst>
              <a:ext uri="{FF2B5EF4-FFF2-40B4-BE49-F238E27FC236}">
                <a16:creationId xmlns:a16="http://schemas.microsoft.com/office/drawing/2014/main" id="{CF268E27-2DCE-4748-BB7E-ACB8C80AED4B}"/>
              </a:ext>
            </a:extLst>
          </p:cNvPr>
          <p:cNvPicPr>
            <a:picLocks noChangeAspect="1"/>
          </p:cNvPicPr>
          <p:nvPr/>
        </p:nvPicPr>
        <p:blipFill>
          <a:blip r:embed="rId3"/>
          <a:stretch>
            <a:fillRect/>
          </a:stretch>
        </p:blipFill>
        <p:spPr>
          <a:xfrm>
            <a:off x="1083037" y="1116396"/>
            <a:ext cx="1085274" cy="117548"/>
          </a:xfrm>
          <a:prstGeom prst="rect">
            <a:avLst/>
          </a:prstGeom>
        </p:spPr>
      </p:pic>
      <p:pic>
        <p:nvPicPr>
          <p:cNvPr id="9" name="Content Placeholder 8">
            <a:extLst>
              <a:ext uri="{FF2B5EF4-FFF2-40B4-BE49-F238E27FC236}">
                <a16:creationId xmlns:a16="http://schemas.microsoft.com/office/drawing/2014/main" id="{03AC7C72-A32F-3D45-9236-7EEDB63492B5}"/>
              </a:ext>
            </a:extLst>
          </p:cNvPr>
          <p:cNvPicPr>
            <a:picLocks noGrp="1" noChangeAspect="1"/>
          </p:cNvPicPr>
          <p:nvPr>
            <p:ph idx="1"/>
          </p:nvPr>
        </p:nvPicPr>
        <p:blipFill>
          <a:blip r:embed="rId4"/>
          <a:stretch>
            <a:fillRect/>
          </a:stretch>
        </p:blipFill>
        <p:spPr>
          <a:xfrm>
            <a:off x="2153326" y="1106138"/>
            <a:ext cx="239912" cy="138063"/>
          </a:xfrm>
          <a:prstGeom prst="rect">
            <a:avLst/>
          </a:prstGeom>
        </p:spPr>
      </p:pic>
      <p:pic>
        <p:nvPicPr>
          <p:cNvPr id="11" name="Picture 10">
            <a:extLst>
              <a:ext uri="{FF2B5EF4-FFF2-40B4-BE49-F238E27FC236}">
                <a16:creationId xmlns:a16="http://schemas.microsoft.com/office/drawing/2014/main" id="{E2599DA2-2671-2241-B001-7F6D6B6F61B1}"/>
              </a:ext>
            </a:extLst>
          </p:cNvPr>
          <p:cNvPicPr>
            <a:picLocks noChangeAspect="1"/>
          </p:cNvPicPr>
          <p:nvPr/>
        </p:nvPicPr>
        <p:blipFill>
          <a:blip r:embed="rId5"/>
          <a:stretch>
            <a:fillRect/>
          </a:stretch>
        </p:blipFill>
        <p:spPr>
          <a:xfrm>
            <a:off x="3400678" y="1298515"/>
            <a:ext cx="872707" cy="316679"/>
          </a:xfrm>
          <a:prstGeom prst="rect">
            <a:avLst/>
          </a:prstGeom>
        </p:spPr>
      </p:pic>
      <p:sp>
        <p:nvSpPr>
          <p:cNvPr id="12" name="Rectangle 11">
            <a:extLst>
              <a:ext uri="{FF2B5EF4-FFF2-40B4-BE49-F238E27FC236}">
                <a16:creationId xmlns:a16="http://schemas.microsoft.com/office/drawing/2014/main" id="{F650C80D-E2E6-2C46-9400-745559C96D69}"/>
              </a:ext>
            </a:extLst>
          </p:cNvPr>
          <p:cNvSpPr/>
          <p:nvPr/>
        </p:nvSpPr>
        <p:spPr>
          <a:xfrm>
            <a:off x="4101212" y="1527878"/>
            <a:ext cx="175809" cy="128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7062FC9-E7D8-E044-850D-E4DA516F2AFA}"/>
              </a:ext>
            </a:extLst>
          </p:cNvPr>
          <p:cNvPicPr>
            <a:picLocks noChangeAspect="1"/>
          </p:cNvPicPr>
          <p:nvPr/>
        </p:nvPicPr>
        <p:blipFill>
          <a:blip r:embed="rId6"/>
          <a:stretch>
            <a:fillRect/>
          </a:stretch>
        </p:blipFill>
        <p:spPr>
          <a:xfrm>
            <a:off x="2087675" y="1668248"/>
            <a:ext cx="2547825" cy="1358717"/>
          </a:xfrm>
          <a:prstGeom prst="rect">
            <a:avLst/>
          </a:prstGeom>
        </p:spPr>
      </p:pic>
      <p:pic>
        <p:nvPicPr>
          <p:cNvPr id="14" name="Picture 13">
            <a:extLst>
              <a:ext uri="{FF2B5EF4-FFF2-40B4-BE49-F238E27FC236}">
                <a16:creationId xmlns:a16="http://schemas.microsoft.com/office/drawing/2014/main" id="{EDC51567-8EE8-614C-834D-EE23560CEF75}"/>
              </a:ext>
            </a:extLst>
          </p:cNvPr>
          <p:cNvPicPr>
            <a:picLocks noChangeAspect="1"/>
          </p:cNvPicPr>
          <p:nvPr/>
        </p:nvPicPr>
        <p:blipFill>
          <a:blip r:embed="rId7"/>
          <a:stretch>
            <a:fillRect/>
          </a:stretch>
        </p:blipFill>
        <p:spPr>
          <a:xfrm>
            <a:off x="937309" y="2683310"/>
            <a:ext cx="1150366" cy="341576"/>
          </a:xfrm>
          <a:prstGeom prst="rect">
            <a:avLst/>
          </a:prstGeom>
        </p:spPr>
      </p:pic>
    </p:spTree>
    <p:extLst>
      <p:ext uri="{BB962C8B-B14F-4D97-AF65-F5344CB8AC3E}">
        <p14:creationId xmlns:p14="http://schemas.microsoft.com/office/powerpoint/2010/main" val="1203391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06F9-29AA-E14D-BAE1-BD4D4C8DF7AA}"/>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65A59A9-7C8E-704F-A50E-9C94E5352C2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6FC799FC-D132-F74F-94AB-C0400C6A779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B3C42A0-6A80-234D-9762-2525A641639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49</a:t>
            </a:fld>
            <a:endParaRPr lang="en-US" dirty="0"/>
          </a:p>
        </p:txBody>
      </p:sp>
      <p:pic>
        <p:nvPicPr>
          <p:cNvPr id="7" name="Picture 6">
            <a:extLst>
              <a:ext uri="{FF2B5EF4-FFF2-40B4-BE49-F238E27FC236}">
                <a16:creationId xmlns:a16="http://schemas.microsoft.com/office/drawing/2014/main" id="{4CC456D9-30E1-B640-A744-2340005C4C7A}"/>
              </a:ext>
            </a:extLst>
          </p:cNvPr>
          <p:cNvPicPr>
            <a:picLocks noChangeAspect="1"/>
          </p:cNvPicPr>
          <p:nvPr/>
        </p:nvPicPr>
        <p:blipFill>
          <a:blip r:embed="rId2"/>
          <a:stretch>
            <a:fillRect/>
          </a:stretch>
        </p:blipFill>
        <p:spPr>
          <a:xfrm>
            <a:off x="565418" y="429902"/>
            <a:ext cx="3003503" cy="1739848"/>
          </a:xfrm>
          <a:prstGeom prst="rect">
            <a:avLst/>
          </a:prstGeom>
        </p:spPr>
      </p:pic>
      <p:pic>
        <p:nvPicPr>
          <p:cNvPr id="8" name="Picture 7">
            <a:extLst>
              <a:ext uri="{FF2B5EF4-FFF2-40B4-BE49-F238E27FC236}">
                <a16:creationId xmlns:a16="http://schemas.microsoft.com/office/drawing/2014/main" id="{4820D353-41C4-4248-8CB2-4CE98DDFC70A}"/>
              </a:ext>
            </a:extLst>
          </p:cNvPr>
          <p:cNvPicPr>
            <a:picLocks noChangeAspect="1"/>
          </p:cNvPicPr>
          <p:nvPr/>
        </p:nvPicPr>
        <p:blipFill>
          <a:blip r:embed="rId3"/>
          <a:stretch>
            <a:fillRect/>
          </a:stretch>
        </p:blipFill>
        <p:spPr>
          <a:xfrm>
            <a:off x="903137" y="2344569"/>
            <a:ext cx="1306195" cy="148868"/>
          </a:xfrm>
          <a:prstGeom prst="rect">
            <a:avLst/>
          </a:prstGeom>
        </p:spPr>
      </p:pic>
      <p:sp>
        <p:nvSpPr>
          <p:cNvPr id="14" name="Content Placeholder 13">
            <a:extLst>
              <a:ext uri="{FF2B5EF4-FFF2-40B4-BE49-F238E27FC236}">
                <a16:creationId xmlns:a16="http://schemas.microsoft.com/office/drawing/2014/main" id="{17149D70-5A3F-C048-B8BA-BDC6E7D27FB3}"/>
              </a:ext>
            </a:extLst>
          </p:cNvPr>
          <p:cNvSpPr>
            <a:spLocks noGrp="1"/>
          </p:cNvSpPr>
          <p:nvPr>
            <p:ph idx="1"/>
          </p:nvPr>
        </p:nvSpPr>
        <p:spPr>
          <a:xfrm>
            <a:off x="491858" y="1078076"/>
            <a:ext cx="3766820" cy="169277"/>
          </a:xfrm>
        </p:spPr>
        <p:txBody>
          <a:bodyPr/>
          <a:lstStyle/>
          <a:p>
            <a:endParaRPr lang="en-US" dirty="0"/>
          </a:p>
        </p:txBody>
      </p:sp>
      <p:pic>
        <p:nvPicPr>
          <p:cNvPr id="15" name="Picture 14">
            <a:extLst>
              <a:ext uri="{FF2B5EF4-FFF2-40B4-BE49-F238E27FC236}">
                <a16:creationId xmlns:a16="http://schemas.microsoft.com/office/drawing/2014/main" id="{FF15F385-F106-B14F-8BDD-75B3F3B8C10B}"/>
              </a:ext>
            </a:extLst>
          </p:cNvPr>
          <p:cNvPicPr>
            <a:picLocks noChangeAspect="1"/>
          </p:cNvPicPr>
          <p:nvPr/>
        </p:nvPicPr>
        <p:blipFill>
          <a:blip r:embed="rId4"/>
          <a:stretch>
            <a:fillRect/>
          </a:stretch>
        </p:blipFill>
        <p:spPr>
          <a:xfrm>
            <a:off x="2248000" y="2169750"/>
            <a:ext cx="1527096" cy="518636"/>
          </a:xfrm>
          <a:prstGeom prst="rect">
            <a:avLst/>
          </a:prstGeom>
        </p:spPr>
      </p:pic>
      <p:sp>
        <p:nvSpPr>
          <p:cNvPr id="16" name="TextBox 15">
            <a:extLst>
              <a:ext uri="{FF2B5EF4-FFF2-40B4-BE49-F238E27FC236}">
                <a16:creationId xmlns:a16="http://schemas.microsoft.com/office/drawing/2014/main" id="{11060AD0-27F9-C94E-B06D-FD6972FFD3B7}"/>
              </a:ext>
            </a:extLst>
          </p:cNvPr>
          <p:cNvSpPr txBox="1"/>
          <p:nvPr/>
        </p:nvSpPr>
        <p:spPr>
          <a:xfrm>
            <a:off x="531130" y="2330147"/>
            <a:ext cx="372007" cy="418320"/>
          </a:xfrm>
          <a:prstGeom prst="rect">
            <a:avLst/>
          </a:prstGeom>
          <a:noFill/>
        </p:spPr>
        <p:txBody>
          <a:bodyPr wrap="square" rtlCol="0">
            <a:spAutoFit/>
          </a:bodyPr>
          <a:lstStyle/>
          <a:p>
            <a:r>
              <a:rPr lang="en-US" sz="1059" dirty="0">
                <a:solidFill>
                  <a:srgbClr val="FF0000"/>
                </a:solidFill>
              </a:rPr>
              <a:t>Now</a:t>
            </a:r>
          </a:p>
        </p:txBody>
      </p:sp>
    </p:spTree>
    <p:extLst>
      <p:ext uri="{BB962C8B-B14F-4D97-AF65-F5344CB8AC3E}">
        <p14:creationId xmlns:p14="http://schemas.microsoft.com/office/powerpoint/2010/main" val="1732877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968A684-D231-6944-8714-27817FAE5A16}"/>
              </a:ext>
            </a:extLst>
          </p:cNvPr>
          <p:cNvSpPr>
            <a:spLocks noGrp="1"/>
          </p:cNvSpPr>
          <p:nvPr>
            <p:ph type="sldNum" sz="quarter" idx="12"/>
          </p:nvPr>
        </p:nvSpPr>
        <p:spPr>
          <a:xfrm>
            <a:off x="11311128" y="6272784"/>
            <a:ext cx="640080" cy="365125"/>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fld id="{D8C2E80E-A818-EA4B-839C-9030708D7285}" type="slidenum">
              <a:rPr lang="en-US" smtClean="0"/>
              <a:pPr/>
              <a:t>5</a:t>
            </a:fld>
            <a:endParaRPr lang="en-US" altLang="en-US" sz="529"/>
          </a:p>
        </p:txBody>
      </p:sp>
      <p:sp>
        <p:nvSpPr>
          <p:cNvPr id="4098" name="Rectangle 2">
            <a:extLst>
              <a:ext uri="{FF2B5EF4-FFF2-40B4-BE49-F238E27FC236}">
                <a16:creationId xmlns:a16="http://schemas.microsoft.com/office/drawing/2014/main" id="{355A1530-A2F9-964A-9B67-A73E77903951}"/>
              </a:ext>
            </a:extLst>
          </p:cNvPr>
          <p:cNvSpPr>
            <a:spLocks noGrp="1" noChangeArrowheads="1"/>
          </p:cNvSpPr>
          <p:nvPr>
            <p:ph type="title"/>
          </p:nvPr>
        </p:nvSpPr>
        <p:spPr/>
        <p:txBody>
          <a:bodyPr/>
          <a:lstStyle/>
          <a:p>
            <a:pPr eaLnBrk="1" hangingPunct="1">
              <a:defRPr/>
            </a:pPr>
            <a:r>
              <a:rPr lang="en-US"/>
              <a:t>Why does it work?</a:t>
            </a:r>
          </a:p>
        </p:txBody>
      </p:sp>
      <p:sp>
        <p:nvSpPr>
          <p:cNvPr id="4099" name="Rectangle 3">
            <a:extLst>
              <a:ext uri="{FF2B5EF4-FFF2-40B4-BE49-F238E27FC236}">
                <a16:creationId xmlns:a16="http://schemas.microsoft.com/office/drawing/2014/main" id="{783964AA-379D-DC40-BEFA-16B2BAFD1A5D}"/>
              </a:ext>
            </a:extLst>
          </p:cNvPr>
          <p:cNvSpPr>
            <a:spLocks noGrp="1" noChangeArrowheads="1"/>
          </p:cNvSpPr>
          <p:nvPr>
            <p:ph type="body" idx="1"/>
          </p:nvPr>
        </p:nvSpPr>
        <p:spPr>
          <a:xfrm>
            <a:off x="314325" y="511175"/>
            <a:ext cx="3766820" cy="2031325"/>
          </a:xfrm>
        </p:spPr>
        <p:txBody>
          <a:bodyPr/>
          <a:lstStyle/>
          <a:p>
            <a:pPr eaLnBrk="1" hangingPunct="1">
              <a:defRPr/>
            </a:pPr>
            <a:r>
              <a:rPr lang="en-US" sz="1200" dirty="0"/>
              <a:t>Suppose there are 25 base classifiers</a:t>
            </a:r>
          </a:p>
          <a:p>
            <a:pPr lvl="1" eaLnBrk="1" hangingPunct="1">
              <a:defRPr/>
            </a:pPr>
            <a:r>
              <a:rPr lang="en-US" sz="1200" dirty="0"/>
              <a:t>Each classifier has error rate, </a:t>
            </a:r>
            <a:r>
              <a:rPr lang="en-US" sz="1200" dirty="0">
                <a:sym typeface="Symbol" charset="0"/>
              </a:rPr>
              <a:t></a:t>
            </a:r>
            <a:r>
              <a:rPr lang="en-US" sz="1200" dirty="0"/>
              <a:t> = 0.35</a:t>
            </a:r>
          </a:p>
          <a:p>
            <a:pPr lvl="1">
              <a:defRPr/>
            </a:pPr>
            <a:r>
              <a:rPr lang="en-US" sz="1200" dirty="0"/>
              <a:t>Assume classifiers are independent that are making uncorrelated errors</a:t>
            </a:r>
          </a:p>
          <a:p>
            <a:pPr lvl="2"/>
            <a:r>
              <a:rPr lang="en-US" sz="1200" dirty="0"/>
              <a:t>i.e., probability that a classifier makes a mistake does not depend on whether other classifiers made a mistake </a:t>
            </a:r>
          </a:p>
          <a:p>
            <a:pPr lvl="2"/>
            <a:r>
              <a:rPr lang="en-US" sz="1200" b="1" dirty="0"/>
              <a:t>Note: </a:t>
            </a:r>
            <a:r>
              <a:rPr lang="en-US" sz="1200" dirty="0"/>
              <a:t>in practice they are not independent! </a:t>
            </a:r>
          </a:p>
          <a:p>
            <a:pPr lvl="1" eaLnBrk="1" hangingPunct="1">
              <a:defRPr/>
            </a:pPr>
            <a:endParaRPr lang="en-US" sz="1200" dirty="0"/>
          </a:p>
          <a:p>
            <a:pPr lvl="1" eaLnBrk="1" hangingPunct="1">
              <a:defRPr/>
            </a:pPr>
            <a:r>
              <a:rPr lang="en-US" sz="1200" dirty="0"/>
              <a:t>Probability that the ensemble classifier makes a wrong prediction:</a:t>
            </a:r>
          </a:p>
        </p:txBody>
      </p:sp>
      <p:graphicFrame>
        <p:nvGraphicFramePr>
          <p:cNvPr id="5124" name="Object 4">
            <a:extLst>
              <a:ext uri="{FF2B5EF4-FFF2-40B4-BE49-F238E27FC236}">
                <a16:creationId xmlns:a16="http://schemas.microsoft.com/office/drawing/2014/main" id="{D4CABEE2-F47F-D846-BFEA-128178A7C534}"/>
              </a:ext>
            </a:extLst>
          </p:cNvPr>
          <p:cNvGraphicFramePr>
            <a:graphicFrameLocks noGrp="1" noChangeAspect="1"/>
          </p:cNvGraphicFramePr>
          <p:nvPr>
            <p:ph sz="half" idx="4294967295"/>
            <p:extLst>
              <p:ext uri="{D42A27DB-BD31-4B8C-83A1-F6EECF244321}">
                <p14:modId xmlns:p14="http://schemas.microsoft.com/office/powerpoint/2010/main" val="1339525176"/>
              </p:ext>
            </p:extLst>
          </p:nvPr>
        </p:nvGraphicFramePr>
        <p:xfrm>
          <a:off x="1071036" y="2669877"/>
          <a:ext cx="2253398" cy="559396"/>
        </p:xfrm>
        <a:graphic>
          <a:graphicData uri="http://schemas.openxmlformats.org/presentationml/2006/ole">
            <mc:AlternateContent xmlns:mc="http://schemas.openxmlformats.org/markup-compatibility/2006">
              <mc:Choice xmlns:v="urn:schemas-microsoft-com:vml" Requires="v">
                <p:oleObj name="Equation" r:id="rId2" imgW="37452300" imgH="10528300" progId="Equation.3">
                  <p:embed/>
                </p:oleObj>
              </mc:Choice>
              <mc:Fallback>
                <p:oleObj name="Equation" r:id="rId2" imgW="37452300" imgH="10528300" progId="Equation.3">
                  <p:embed/>
                  <p:pic>
                    <p:nvPicPr>
                      <p:cNvPr id="5124" name="Object 4">
                        <a:extLst>
                          <a:ext uri="{FF2B5EF4-FFF2-40B4-BE49-F238E27FC236}">
                            <a16:creationId xmlns:a16="http://schemas.microsoft.com/office/drawing/2014/main" id="{D4CABEE2-F47F-D846-BFEA-128178A7C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36" y="2669877"/>
                        <a:ext cx="2253398" cy="559396"/>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4F289727-B9DD-DA40-94DE-131440AC30F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Tree>
    <p:extLst>
      <p:ext uri="{BB962C8B-B14F-4D97-AF65-F5344CB8AC3E}">
        <p14:creationId xmlns:p14="http://schemas.microsoft.com/office/powerpoint/2010/main" val="1519562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9173-55C8-FB4B-A74C-F2810F9675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6DDB1-5ED8-C64F-999C-AF05AF9454D9}"/>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5865BD98-837F-F94F-A949-C5BD22551D14}"/>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4F0AC371-85A4-8B4A-A216-A7D84B4D430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2ECBD829-56F9-114C-B3F4-6C1B7C9CB8C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50</a:t>
            </a:fld>
            <a:endParaRPr lang="en-US" dirty="0"/>
          </a:p>
        </p:txBody>
      </p:sp>
      <p:pic>
        <p:nvPicPr>
          <p:cNvPr id="7" name="Picture 6">
            <a:extLst>
              <a:ext uri="{FF2B5EF4-FFF2-40B4-BE49-F238E27FC236}">
                <a16:creationId xmlns:a16="http://schemas.microsoft.com/office/drawing/2014/main" id="{84D178BC-53FC-A74A-B854-301304D1B326}"/>
              </a:ext>
            </a:extLst>
          </p:cNvPr>
          <p:cNvPicPr>
            <a:picLocks noChangeAspect="1"/>
          </p:cNvPicPr>
          <p:nvPr/>
        </p:nvPicPr>
        <p:blipFill>
          <a:blip r:embed="rId2"/>
          <a:stretch>
            <a:fillRect/>
          </a:stretch>
        </p:blipFill>
        <p:spPr>
          <a:xfrm>
            <a:off x="10790" y="440950"/>
            <a:ext cx="2597913" cy="522850"/>
          </a:xfrm>
          <a:prstGeom prst="rect">
            <a:avLst/>
          </a:prstGeom>
        </p:spPr>
      </p:pic>
      <p:pic>
        <p:nvPicPr>
          <p:cNvPr id="8" name="Picture 7">
            <a:extLst>
              <a:ext uri="{FF2B5EF4-FFF2-40B4-BE49-F238E27FC236}">
                <a16:creationId xmlns:a16="http://schemas.microsoft.com/office/drawing/2014/main" id="{D2EEF73A-7DC3-E84C-ABF1-69413BB61EF0}"/>
              </a:ext>
            </a:extLst>
          </p:cNvPr>
          <p:cNvPicPr>
            <a:picLocks noChangeAspect="1"/>
          </p:cNvPicPr>
          <p:nvPr/>
        </p:nvPicPr>
        <p:blipFill>
          <a:blip r:embed="rId3"/>
          <a:stretch>
            <a:fillRect/>
          </a:stretch>
        </p:blipFill>
        <p:spPr>
          <a:xfrm>
            <a:off x="0" y="1001764"/>
            <a:ext cx="2465825" cy="1513902"/>
          </a:xfrm>
          <a:prstGeom prst="rect">
            <a:avLst/>
          </a:prstGeom>
        </p:spPr>
      </p:pic>
      <p:pic>
        <p:nvPicPr>
          <p:cNvPr id="10" name="Picture 9">
            <a:extLst>
              <a:ext uri="{FF2B5EF4-FFF2-40B4-BE49-F238E27FC236}">
                <a16:creationId xmlns:a16="http://schemas.microsoft.com/office/drawing/2014/main" id="{4D0D51BD-2766-4A48-8881-54F7F74C7AFB}"/>
              </a:ext>
            </a:extLst>
          </p:cNvPr>
          <p:cNvPicPr>
            <a:picLocks noChangeAspect="1"/>
          </p:cNvPicPr>
          <p:nvPr/>
        </p:nvPicPr>
        <p:blipFill>
          <a:blip r:embed="rId4"/>
          <a:stretch>
            <a:fillRect/>
          </a:stretch>
        </p:blipFill>
        <p:spPr>
          <a:xfrm>
            <a:off x="10790" y="2553647"/>
            <a:ext cx="2341238" cy="473319"/>
          </a:xfrm>
          <a:prstGeom prst="rect">
            <a:avLst/>
          </a:prstGeom>
        </p:spPr>
      </p:pic>
      <p:pic>
        <p:nvPicPr>
          <p:cNvPr id="11" name="Picture 10">
            <a:extLst>
              <a:ext uri="{FF2B5EF4-FFF2-40B4-BE49-F238E27FC236}">
                <a16:creationId xmlns:a16="http://schemas.microsoft.com/office/drawing/2014/main" id="{7CB91B36-D1DD-CD4D-AC4E-529EDC5D8EB2}"/>
              </a:ext>
            </a:extLst>
          </p:cNvPr>
          <p:cNvPicPr>
            <a:picLocks noChangeAspect="1"/>
          </p:cNvPicPr>
          <p:nvPr/>
        </p:nvPicPr>
        <p:blipFill>
          <a:blip r:embed="rId5"/>
          <a:stretch>
            <a:fillRect/>
          </a:stretch>
        </p:blipFill>
        <p:spPr>
          <a:xfrm>
            <a:off x="2584679" y="693103"/>
            <a:ext cx="2035344" cy="2025201"/>
          </a:xfrm>
          <a:prstGeom prst="rect">
            <a:avLst/>
          </a:prstGeom>
        </p:spPr>
      </p:pic>
    </p:spTree>
    <p:extLst>
      <p:ext uri="{BB962C8B-B14F-4D97-AF65-F5344CB8AC3E}">
        <p14:creationId xmlns:p14="http://schemas.microsoft.com/office/powerpoint/2010/main" val="2253492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6655-74F3-3D4E-ACF2-4211E0C2A995}"/>
              </a:ext>
            </a:extLst>
          </p:cNvPr>
          <p:cNvSpPr>
            <a:spLocks noGrp="1"/>
          </p:cNvSpPr>
          <p:nvPr>
            <p:ph type="title"/>
          </p:nvPr>
        </p:nvSpPr>
        <p:spPr/>
        <p:txBody>
          <a:bodyPr/>
          <a:lstStyle/>
          <a:p>
            <a:r>
              <a:rPr lang="en-US" dirty="0"/>
              <a:t>When to stop!</a:t>
            </a:r>
          </a:p>
        </p:txBody>
      </p:sp>
      <p:sp>
        <p:nvSpPr>
          <p:cNvPr id="3" name="Content Placeholder 2">
            <a:extLst>
              <a:ext uri="{FF2B5EF4-FFF2-40B4-BE49-F238E27FC236}">
                <a16:creationId xmlns:a16="http://schemas.microsoft.com/office/drawing/2014/main" id="{22980E9B-0611-3948-959F-D5741A834772}"/>
              </a:ext>
            </a:extLst>
          </p:cNvPr>
          <p:cNvSpPr>
            <a:spLocks noGrp="1"/>
          </p:cNvSpPr>
          <p:nvPr>
            <p:ph idx="1"/>
          </p:nvPr>
        </p:nvSpPr>
        <p:spPr>
          <a:xfrm>
            <a:off x="491858" y="1078076"/>
            <a:ext cx="3766820" cy="169277"/>
          </a:xfrm>
        </p:spPr>
        <p:txBody>
          <a:bodyPr/>
          <a:lstStyle/>
          <a:p>
            <a:endParaRPr lang="en-US" dirty="0"/>
          </a:p>
        </p:txBody>
      </p:sp>
      <p:sp>
        <p:nvSpPr>
          <p:cNvPr id="4" name="Date Placeholder 3">
            <a:extLst>
              <a:ext uri="{FF2B5EF4-FFF2-40B4-BE49-F238E27FC236}">
                <a16:creationId xmlns:a16="http://schemas.microsoft.com/office/drawing/2014/main" id="{73C67159-21A4-F94C-BDC5-61ADAB43A4A7}"/>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EE9FCED7-F6B6-4B4B-BA88-1A1EEA6EAB2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2BC31221-5BB2-B442-9136-E26837FC859B}"/>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51</a:t>
            </a:fld>
            <a:endParaRPr lang="en-US" dirty="0"/>
          </a:p>
        </p:txBody>
      </p:sp>
      <p:pic>
        <p:nvPicPr>
          <p:cNvPr id="7" name="Picture 6">
            <a:extLst>
              <a:ext uri="{FF2B5EF4-FFF2-40B4-BE49-F238E27FC236}">
                <a16:creationId xmlns:a16="http://schemas.microsoft.com/office/drawing/2014/main" id="{E33BD6A0-54D3-F144-BF6E-5FE1B5C0EEA3}"/>
              </a:ext>
            </a:extLst>
          </p:cNvPr>
          <p:cNvPicPr>
            <a:picLocks noChangeAspect="1"/>
          </p:cNvPicPr>
          <p:nvPr/>
        </p:nvPicPr>
        <p:blipFill rotWithShape="1">
          <a:blip r:embed="rId3"/>
          <a:srcRect t="47983"/>
          <a:stretch/>
        </p:blipFill>
        <p:spPr>
          <a:xfrm>
            <a:off x="534742" y="2133712"/>
            <a:ext cx="3723936" cy="372400"/>
          </a:xfrm>
          <a:prstGeom prst="rect">
            <a:avLst/>
          </a:prstGeom>
        </p:spPr>
      </p:pic>
      <p:pic>
        <p:nvPicPr>
          <p:cNvPr id="8" name="Picture 7">
            <a:extLst>
              <a:ext uri="{FF2B5EF4-FFF2-40B4-BE49-F238E27FC236}">
                <a16:creationId xmlns:a16="http://schemas.microsoft.com/office/drawing/2014/main" id="{4F414944-7574-7B43-83A7-9365A8E6B7F4}"/>
              </a:ext>
            </a:extLst>
          </p:cNvPr>
          <p:cNvPicPr>
            <a:picLocks noChangeAspect="1"/>
          </p:cNvPicPr>
          <p:nvPr/>
        </p:nvPicPr>
        <p:blipFill>
          <a:blip r:embed="rId4"/>
          <a:stretch>
            <a:fillRect/>
          </a:stretch>
        </p:blipFill>
        <p:spPr>
          <a:xfrm>
            <a:off x="171450" y="487407"/>
            <a:ext cx="3495993" cy="1181338"/>
          </a:xfrm>
          <a:prstGeom prst="rect">
            <a:avLst/>
          </a:prstGeom>
        </p:spPr>
      </p:pic>
      <p:sp>
        <p:nvSpPr>
          <p:cNvPr id="9" name="Rectangle 8">
            <a:extLst>
              <a:ext uri="{FF2B5EF4-FFF2-40B4-BE49-F238E27FC236}">
                <a16:creationId xmlns:a16="http://schemas.microsoft.com/office/drawing/2014/main" id="{B923C24D-8DF7-504A-BE44-A430B9E9C26F}"/>
              </a:ext>
            </a:extLst>
          </p:cNvPr>
          <p:cNvSpPr/>
          <p:nvPr/>
        </p:nvSpPr>
        <p:spPr>
          <a:xfrm>
            <a:off x="263160" y="2476146"/>
            <a:ext cx="3812198" cy="1015663"/>
          </a:xfrm>
          <a:prstGeom prst="rect">
            <a:avLst/>
          </a:prstGeom>
        </p:spPr>
        <p:txBody>
          <a:bodyPr wrap="square">
            <a:spAutoFit/>
          </a:bodyPr>
          <a:lstStyle/>
          <a:p>
            <a:r>
              <a:rPr lang="en-US" sz="1000" dirty="0"/>
              <a:t>Nice demo: </a:t>
            </a:r>
            <a:r>
              <a:rPr lang="en-US" sz="1000" dirty="0">
                <a:hlinkClick r:id="rId5"/>
              </a:rPr>
              <a:t>http://arogozhnikov.github.io/2016/06/24/gradient_boosting_explained.html</a:t>
            </a:r>
            <a:br>
              <a:rPr lang="en-US" sz="1000" dirty="0"/>
            </a:br>
            <a:r>
              <a:rPr lang="en-US" sz="1000" dirty="0">
                <a:hlinkClick r:id="rId6"/>
              </a:rPr>
              <a:t>http://arogozhnikov.github.io/2016/07/05/gradient_boosting_playground.html</a:t>
            </a:r>
            <a:br>
              <a:rPr lang="en-US" sz="1000" dirty="0"/>
            </a:br>
            <a:endParaRPr lang="en-US" sz="1000" dirty="0"/>
          </a:p>
        </p:txBody>
      </p:sp>
    </p:spTree>
    <p:extLst>
      <p:ext uri="{BB962C8B-B14F-4D97-AF65-F5344CB8AC3E}">
        <p14:creationId xmlns:p14="http://schemas.microsoft.com/office/powerpoint/2010/main" val="250204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372A-8499-C74D-97A5-5AB8447F17A2}"/>
              </a:ext>
            </a:extLst>
          </p:cNvPr>
          <p:cNvSpPr>
            <a:spLocks noGrp="1"/>
          </p:cNvSpPr>
          <p:nvPr>
            <p:ph type="title"/>
          </p:nvPr>
        </p:nvSpPr>
        <p:spPr/>
        <p:txBody>
          <a:bodyPr/>
          <a:lstStyle/>
          <a:p>
            <a:r>
              <a:rPr lang="en-US" dirty="0"/>
              <a:t>Hyperparameters for GB</a:t>
            </a:r>
          </a:p>
        </p:txBody>
      </p:sp>
      <p:sp>
        <p:nvSpPr>
          <p:cNvPr id="3" name="Content Placeholder 2">
            <a:extLst>
              <a:ext uri="{FF2B5EF4-FFF2-40B4-BE49-F238E27FC236}">
                <a16:creationId xmlns:a16="http://schemas.microsoft.com/office/drawing/2014/main" id="{98B080EA-1D68-984A-875E-D9A5FA3A41B2}"/>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647EE945-BAAC-4B4E-92E9-FA8E30C5793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5FA73F59-B03D-124D-8D14-9B7D98D34C6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0E0E887-3401-BF4C-8D8B-622BBDFC76F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52</a:t>
            </a:fld>
            <a:endParaRPr lang="en-US" dirty="0"/>
          </a:p>
        </p:txBody>
      </p:sp>
      <p:pic>
        <p:nvPicPr>
          <p:cNvPr id="7" name="Picture 6">
            <a:extLst>
              <a:ext uri="{FF2B5EF4-FFF2-40B4-BE49-F238E27FC236}">
                <a16:creationId xmlns:a16="http://schemas.microsoft.com/office/drawing/2014/main" id="{EFECB878-1197-B54A-872C-F876923C29EB}"/>
              </a:ext>
            </a:extLst>
          </p:cNvPr>
          <p:cNvPicPr>
            <a:picLocks noChangeAspect="1"/>
          </p:cNvPicPr>
          <p:nvPr/>
        </p:nvPicPr>
        <p:blipFill>
          <a:blip r:embed="rId2"/>
          <a:stretch>
            <a:fillRect/>
          </a:stretch>
        </p:blipFill>
        <p:spPr>
          <a:xfrm>
            <a:off x="0" y="663575"/>
            <a:ext cx="3460344" cy="2363391"/>
          </a:xfrm>
          <a:prstGeom prst="rect">
            <a:avLst/>
          </a:prstGeom>
        </p:spPr>
      </p:pic>
      <p:sp>
        <p:nvSpPr>
          <p:cNvPr id="8" name="Rectangle 7">
            <a:extLst>
              <a:ext uri="{FF2B5EF4-FFF2-40B4-BE49-F238E27FC236}">
                <a16:creationId xmlns:a16="http://schemas.microsoft.com/office/drawing/2014/main" id="{A9867A87-4A8D-294D-9B35-B328365DA619}"/>
              </a:ext>
            </a:extLst>
          </p:cNvPr>
          <p:cNvSpPr/>
          <p:nvPr/>
        </p:nvSpPr>
        <p:spPr>
          <a:xfrm>
            <a:off x="3337768" y="1175733"/>
            <a:ext cx="1054571" cy="830997"/>
          </a:xfrm>
          <a:prstGeom prst="rect">
            <a:avLst/>
          </a:prstGeom>
        </p:spPr>
        <p:txBody>
          <a:bodyPr wrap="square">
            <a:spAutoFit/>
          </a:bodyPr>
          <a:lstStyle/>
          <a:p>
            <a:r>
              <a:rPr lang="en-US" sz="1200" dirty="0">
                <a:solidFill>
                  <a:srgbClr val="4D5156"/>
                </a:solidFill>
                <a:latin typeface="arial" panose="020B0604020202020204" pitchFamily="34" charset="0"/>
              </a:rPr>
              <a:t>" Gradient Boosting Machine" (</a:t>
            </a:r>
            <a:r>
              <a:rPr lang="en-US" sz="1200" b="1" dirty="0">
                <a:solidFill>
                  <a:srgbClr val="5F6368"/>
                </a:solidFill>
                <a:latin typeface="arial" panose="020B0604020202020204" pitchFamily="34" charset="0"/>
              </a:rPr>
              <a:t>GBM</a:t>
            </a:r>
            <a:r>
              <a:rPr lang="en-US" sz="1200" dirty="0">
                <a:solidFill>
                  <a:srgbClr val="4D5156"/>
                </a:solidFill>
                <a:latin typeface="arial" panose="020B0604020202020204" pitchFamily="34" charset="0"/>
              </a:rPr>
              <a:t>)</a:t>
            </a:r>
            <a:endParaRPr lang="en-US" sz="1200" dirty="0"/>
          </a:p>
        </p:txBody>
      </p:sp>
    </p:spTree>
    <p:extLst>
      <p:ext uri="{BB962C8B-B14F-4D97-AF65-F5344CB8AC3E}">
        <p14:creationId xmlns:p14="http://schemas.microsoft.com/office/powerpoint/2010/main" val="2407273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D03A-5AEE-244C-BBEC-D51A2F5B0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A86DF6-D5FF-AE46-8179-9131E306D44D}"/>
              </a:ext>
            </a:extLst>
          </p:cNvPr>
          <p:cNvSpPr>
            <a:spLocks noGrp="1"/>
          </p:cNvSpPr>
          <p:nvPr>
            <p:ph idx="1"/>
          </p:nvPr>
        </p:nvSpPr>
        <p:spPr>
          <a:xfrm>
            <a:off x="491858" y="1078076"/>
            <a:ext cx="3766820" cy="169277"/>
          </a:xfrm>
        </p:spPr>
        <p:txBody>
          <a:bodyPr/>
          <a:lstStyle/>
          <a:p>
            <a:endParaRPr lang="en-US"/>
          </a:p>
        </p:txBody>
      </p:sp>
      <p:sp>
        <p:nvSpPr>
          <p:cNvPr id="4" name="Date Placeholder 3">
            <a:extLst>
              <a:ext uri="{FF2B5EF4-FFF2-40B4-BE49-F238E27FC236}">
                <a16:creationId xmlns:a16="http://schemas.microsoft.com/office/drawing/2014/main" id="{E0ABB5BC-D070-2146-9478-96D5BC1B2AE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0D66D067-3F0D-294A-BBF8-F7EA0A3DFC4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27B71C55-015B-5547-A28D-4902F522608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53</a:t>
            </a:fld>
            <a:endParaRPr lang="en-US" dirty="0"/>
          </a:p>
        </p:txBody>
      </p:sp>
      <p:pic>
        <p:nvPicPr>
          <p:cNvPr id="7" name="Picture 6">
            <a:extLst>
              <a:ext uri="{FF2B5EF4-FFF2-40B4-BE49-F238E27FC236}">
                <a16:creationId xmlns:a16="http://schemas.microsoft.com/office/drawing/2014/main" id="{6AF5CE04-F2C1-6844-9FA6-766E2BB347FD}"/>
              </a:ext>
            </a:extLst>
          </p:cNvPr>
          <p:cNvPicPr>
            <a:picLocks noChangeAspect="1"/>
          </p:cNvPicPr>
          <p:nvPr/>
        </p:nvPicPr>
        <p:blipFill>
          <a:blip r:embed="rId2"/>
          <a:stretch>
            <a:fillRect/>
          </a:stretch>
        </p:blipFill>
        <p:spPr>
          <a:xfrm>
            <a:off x="485953" y="597000"/>
            <a:ext cx="3514610" cy="1545924"/>
          </a:xfrm>
          <a:prstGeom prst="rect">
            <a:avLst/>
          </a:prstGeom>
        </p:spPr>
      </p:pic>
      <p:pic>
        <p:nvPicPr>
          <p:cNvPr id="8" name="Picture 7">
            <a:extLst>
              <a:ext uri="{FF2B5EF4-FFF2-40B4-BE49-F238E27FC236}">
                <a16:creationId xmlns:a16="http://schemas.microsoft.com/office/drawing/2014/main" id="{BBC64AAF-25ED-F34F-9D6A-614DF33EED94}"/>
              </a:ext>
            </a:extLst>
          </p:cNvPr>
          <p:cNvPicPr>
            <a:picLocks noChangeAspect="1"/>
          </p:cNvPicPr>
          <p:nvPr/>
        </p:nvPicPr>
        <p:blipFill>
          <a:blip r:embed="rId3"/>
          <a:stretch>
            <a:fillRect/>
          </a:stretch>
        </p:blipFill>
        <p:spPr>
          <a:xfrm>
            <a:off x="748889" y="2142924"/>
            <a:ext cx="2742049" cy="1142921"/>
          </a:xfrm>
          <a:prstGeom prst="rect">
            <a:avLst/>
          </a:prstGeom>
        </p:spPr>
      </p:pic>
    </p:spTree>
    <p:extLst>
      <p:ext uri="{BB962C8B-B14F-4D97-AF65-F5344CB8AC3E}">
        <p14:creationId xmlns:p14="http://schemas.microsoft.com/office/powerpoint/2010/main" val="330548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2DC4-5F60-694B-B406-21672B6412F2}"/>
              </a:ext>
            </a:extLst>
          </p:cNvPr>
          <p:cNvSpPr>
            <a:spLocks noGrp="1"/>
          </p:cNvSpPr>
          <p:nvPr>
            <p:ph type="title"/>
          </p:nvPr>
        </p:nvSpPr>
        <p:spPr/>
        <p:txBody>
          <a:bodyPr/>
          <a:lstStyle/>
          <a:p>
            <a:r>
              <a:rPr lang="en-US" dirty="0" err="1"/>
              <a:t>XGBoost</a:t>
            </a:r>
            <a:r>
              <a:rPr lang="en-US" dirty="0"/>
              <a:t> : Extreme GB</a:t>
            </a:r>
          </a:p>
        </p:txBody>
      </p:sp>
      <p:pic>
        <p:nvPicPr>
          <p:cNvPr id="7" name="Content Placeholder 6">
            <a:extLst>
              <a:ext uri="{FF2B5EF4-FFF2-40B4-BE49-F238E27FC236}">
                <a16:creationId xmlns:a16="http://schemas.microsoft.com/office/drawing/2014/main" id="{1EF51B69-AFE0-B643-9FA5-5ECA126B747E}"/>
              </a:ext>
            </a:extLst>
          </p:cNvPr>
          <p:cNvPicPr>
            <a:picLocks noGrp="1" noChangeAspect="1"/>
          </p:cNvPicPr>
          <p:nvPr>
            <p:ph idx="1"/>
          </p:nvPr>
        </p:nvPicPr>
        <p:blipFill>
          <a:blip r:embed="rId2"/>
          <a:stretch>
            <a:fillRect/>
          </a:stretch>
        </p:blipFill>
        <p:spPr>
          <a:xfrm>
            <a:off x="118854" y="1133540"/>
            <a:ext cx="1911271" cy="432197"/>
          </a:xfrm>
          <a:prstGeom prst="rect">
            <a:avLst/>
          </a:prstGeom>
        </p:spPr>
      </p:pic>
      <p:sp>
        <p:nvSpPr>
          <p:cNvPr id="4" name="Date Placeholder 3">
            <a:extLst>
              <a:ext uri="{FF2B5EF4-FFF2-40B4-BE49-F238E27FC236}">
                <a16:creationId xmlns:a16="http://schemas.microsoft.com/office/drawing/2014/main" id="{5E0F8A9F-3759-754B-8D41-55002698C6D5}"/>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6" name="Slide Number Placeholder 5">
            <a:extLst>
              <a:ext uri="{FF2B5EF4-FFF2-40B4-BE49-F238E27FC236}">
                <a16:creationId xmlns:a16="http://schemas.microsoft.com/office/drawing/2014/main" id="{22817C0D-8E7C-124A-AFB5-64717BCAD2F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54</a:t>
            </a:fld>
            <a:endParaRPr lang="en-US" dirty="0"/>
          </a:p>
        </p:txBody>
      </p:sp>
      <p:sp>
        <p:nvSpPr>
          <p:cNvPr id="8" name="Rectangle 7">
            <a:extLst>
              <a:ext uri="{FF2B5EF4-FFF2-40B4-BE49-F238E27FC236}">
                <a16:creationId xmlns:a16="http://schemas.microsoft.com/office/drawing/2014/main" id="{11155938-8596-5B42-950D-14D4CFD4F742}"/>
              </a:ext>
            </a:extLst>
          </p:cNvPr>
          <p:cNvSpPr/>
          <p:nvPr/>
        </p:nvSpPr>
        <p:spPr>
          <a:xfrm>
            <a:off x="118854" y="1837982"/>
            <a:ext cx="1791602" cy="1384995"/>
          </a:xfrm>
          <a:prstGeom prst="rect">
            <a:avLst/>
          </a:prstGeom>
        </p:spPr>
        <p:txBody>
          <a:bodyPr wrap="square">
            <a:spAutoFit/>
          </a:bodyPr>
          <a:lstStyle/>
          <a:p>
            <a:r>
              <a:rPr lang="en-US" sz="1200" dirty="0" err="1">
                <a:solidFill>
                  <a:srgbClr val="333333"/>
                </a:solidFill>
                <a:latin typeface="Open Sans"/>
              </a:rPr>
              <a:t>XGBoost</a:t>
            </a:r>
            <a:r>
              <a:rPr lang="en-US" sz="1200" dirty="0">
                <a:solidFill>
                  <a:srgbClr val="333333"/>
                </a:solidFill>
                <a:latin typeface="Open Sans"/>
              </a:rPr>
              <a:t> provides a parallel tree boosting (also known as GBDT, GBM) that solve many data science problems in a fast and accurate way</a:t>
            </a:r>
            <a:endParaRPr lang="en-US" sz="1200" dirty="0"/>
          </a:p>
        </p:txBody>
      </p:sp>
      <p:pic>
        <p:nvPicPr>
          <p:cNvPr id="10" name="Picture 9">
            <a:extLst>
              <a:ext uri="{FF2B5EF4-FFF2-40B4-BE49-F238E27FC236}">
                <a16:creationId xmlns:a16="http://schemas.microsoft.com/office/drawing/2014/main" id="{176A85D6-3A94-2C44-844A-51CAE4877E96}"/>
              </a:ext>
            </a:extLst>
          </p:cNvPr>
          <p:cNvPicPr>
            <a:picLocks noChangeAspect="1"/>
          </p:cNvPicPr>
          <p:nvPr/>
        </p:nvPicPr>
        <p:blipFill>
          <a:blip r:embed="rId3"/>
          <a:stretch>
            <a:fillRect/>
          </a:stretch>
        </p:blipFill>
        <p:spPr>
          <a:xfrm>
            <a:off x="2122595" y="1133540"/>
            <a:ext cx="2488795" cy="1294045"/>
          </a:xfrm>
          <a:prstGeom prst="rect">
            <a:avLst/>
          </a:prstGeom>
        </p:spPr>
      </p:pic>
    </p:spTree>
    <p:extLst>
      <p:ext uri="{BB962C8B-B14F-4D97-AF65-F5344CB8AC3E}">
        <p14:creationId xmlns:p14="http://schemas.microsoft.com/office/powerpoint/2010/main" val="393376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A301-1FF2-0C4A-B551-E25F5D39B74C}"/>
              </a:ext>
            </a:extLst>
          </p:cNvPr>
          <p:cNvSpPr>
            <a:spLocks noGrp="1"/>
          </p:cNvSpPr>
          <p:nvPr>
            <p:ph type="title"/>
          </p:nvPr>
        </p:nvSpPr>
        <p:spPr/>
        <p:txBody>
          <a:bodyPr>
            <a:normAutofit/>
          </a:bodyPr>
          <a:lstStyle/>
          <a:p>
            <a:r>
              <a:rPr lang="en-US" dirty="0"/>
              <a:t>Stacking</a:t>
            </a:r>
          </a:p>
        </p:txBody>
      </p:sp>
      <p:sp>
        <p:nvSpPr>
          <p:cNvPr id="3" name="Content Placeholder 2">
            <a:extLst>
              <a:ext uri="{FF2B5EF4-FFF2-40B4-BE49-F238E27FC236}">
                <a16:creationId xmlns:a16="http://schemas.microsoft.com/office/drawing/2014/main" id="{06D264A9-70F6-9144-988C-3990D603051D}"/>
              </a:ext>
            </a:extLst>
          </p:cNvPr>
          <p:cNvSpPr>
            <a:spLocks noGrp="1"/>
          </p:cNvSpPr>
          <p:nvPr>
            <p:ph idx="1"/>
          </p:nvPr>
        </p:nvSpPr>
        <p:spPr>
          <a:xfrm>
            <a:off x="118854" y="2372294"/>
            <a:ext cx="4305761" cy="677108"/>
          </a:xfrm>
        </p:spPr>
        <p:txBody>
          <a:bodyPr/>
          <a:lstStyle/>
          <a:p>
            <a:r>
              <a:rPr lang="en-US" dirty="0"/>
              <a:t>Each of the bottom three predictors predicts a different value (3.1, 2.7, and 2.9), and then the final predictor (called a blender, or a meta learner) takes these predictions as inputs and makes the final prediction (3.0)</a:t>
            </a:r>
          </a:p>
          <a:p>
            <a:endParaRPr lang="en-US" dirty="0"/>
          </a:p>
        </p:txBody>
      </p:sp>
      <p:sp>
        <p:nvSpPr>
          <p:cNvPr id="4" name="Date Placeholder 3">
            <a:extLst>
              <a:ext uri="{FF2B5EF4-FFF2-40B4-BE49-F238E27FC236}">
                <a16:creationId xmlns:a16="http://schemas.microsoft.com/office/drawing/2014/main" id="{7CBDE6F2-CD31-994B-86A4-10039EDC8647}"/>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395BB642-1993-914C-8693-A9495753993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14B5075B-F224-4144-B153-756634708945}"/>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55</a:t>
            </a:fld>
            <a:endParaRPr lang="en-US" dirty="0"/>
          </a:p>
        </p:txBody>
      </p:sp>
      <p:pic>
        <p:nvPicPr>
          <p:cNvPr id="7" name="Picture 6">
            <a:extLst>
              <a:ext uri="{FF2B5EF4-FFF2-40B4-BE49-F238E27FC236}">
                <a16:creationId xmlns:a16="http://schemas.microsoft.com/office/drawing/2014/main" id="{0E7AA2B7-1996-554E-A8ED-0B77B14AC4D9}"/>
              </a:ext>
            </a:extLst>
          </p:cNvPr>
          <p:cNvPicPr>
            <a:picLocks noChangeAspect="1"/>
          </p:cNvPicPr>
          <p:nvPr/>
        </p:nvPicPr>
        <p:blipFill>
          <a:blip r:embed="rId2"/>
          <a:stretch>
            <a:fillRect/>
          </a:stretch>
        </p:blipFill>
        <p:spPr>
          <a:xfrm>
            <a:off x="1289388" y="588517"/>
            <a:ext cx="2722840" cy="1637546"/>
          </a:xfrm>
          <a:prstGeom prst="rect">
            <a:avLst/>
          </a:prstGeom>
        </p:spPr>
      </p:pic>
    </p:spTree>
    <p:extLst>
      <p:ext uri="{BB962C8B-B14F-4D97-AF65-F5344CB8AC3E}">
        <p14:creationId xmlns:p14="http://schemas.microsoft.com/office/powerpoint/2010/main" val="2921834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B45D-6208-1A45-931C-C3AE4D4FA98A}"/>
              </a:ext>
            </a:extLst>
          </p:cNvPr>
          <p:cNvSpPr>
            <a:spLocks noGrp="1"/>
          </p:cNvSpPr>
          <p:nvPr>
            <p:ph type="title"/>
          </p:nvPr>
        </p:nvSpPr>
        <p:spPr/>
        <p:txBody>
          <a:bodyPr/>
          <a:lstStyle/>
          <a:p>
            <a:r>
              <a:rPr lang="en-US" dirty="0"/>
              <a:t>Stacking (Hold-out)</a:t>
            </a:r>
          </a:p>
        </p:txBody>
      </p:sp>
      <p:sp>
        <p:nvSpPr>
          <p:cNvPr id="3" name="Content Placeholder 2">
            <a:extLst>
              <a:ext uri="{FF2B5EF4-FFF2-40B4-BE49-F238E27FC236}">
                <a16:creationId xmlns:a16="http://schemas.microsoft.com/office/drawing/2014/main" id="{6DE67A69-77B3-9B4A-B108-7D66079B0748}"/>
              </a:ext>
            </a:extLst>
          </p:cNvPr>
          <p:cNvSpPr>
            <a:spLocks noGrp="1"/>
          </p:cNvSpPr>
          <p:nvPr>
            <p:ph idx="1"/>
          </p:nvPr>
        </p:nvSpPr>
        <p:spPr>
          <a:xfrm>
            <a:off x="95250" y="687730"/>
            <a:ext cx="2414795" cy="2085290"/>
          </a:xfrm>
        </p:spPr>
        <p:txBody>
          <a:bodyPr>
            <a:normAutofit fontScale="92500" lnSpcReduction="20000"/>
          </a:bodyPr>
          <a:lstStyle/>
          <a:p>
            <a:r>
              <a:rPr lang="en-US" dirty="0"/>
              <a:t>To train the blender, a common approach is to use a hold-out set. </a:t>
            </a:r>
          </a:p>
          <a:p>
            <a:r>
              <a:rPr lang="en-US" dirty="0"/>
              <a:t>First, the training set is split in two subsets. The first subset is used to train the predictors in the first layer</a:t>
            </a:r>
          </a:p>
          <a:p>
            <a:r>
              <a:rPr lang="en-US" dirty="0"/>
              <a:t>Next, the first layer predictors are used to make predictions on the second (held-out)</a:t>
            </a:r>
          </a:p>
          <a:p>
            <a:r>
              <a:rPr lang="en-US" dirty="0"/>
              <a:t>Now for each instance in the hold-out set there are three predicted values. We can create a new training set using these predicted values as input features (which makes this new training set three-dimensional), and keeping the target values. The blender is trained on this new training set, so it learns to predict the target value given the first layer’s predictions.</a:t>
            </a:r>
          </a:p>
          <a:p>
            <a:endParaRPr lang="en-US" dirty="0"/>
          </a:p>
          <a:p>
            <a:endParaRPr lang="en-US" dirty="0"/>
          </a:p>
        </p:txBody>
      </p:sp>
      <p:sp>
        <p:nvSpPr>
          <p:cNvPr id="4" name="Date Placeholder 3">
            <a:extLst>
              <a:ext uri="{FF2B5EF4-FFF2-40B4-BE49-F238E27FC236}">
                <a16:creationId xmlns:a16="http://schemas.microsoft.com/office/drawing/2014/main" id="{C2B8ECCA-18D3-9F41-89B7-31A7256D83BD}"/>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58160957-BB7B-3F42-A83B-E94B29AF7259}"/>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86ECD7F7-D1C8-EF4F-89FD-4803F12D4442}"/>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56</a:t>
            </a:fld>
            <a:endParaRPr lang="en-US" dirty="0"/>
          </a:p>
        </p:txBody>
      </p:sp>
      <p:pic>
        <p:nvPicPr>
          <p:cNvPr id="7" name="Picture 6">
            <a:extLst>
              <a:ext uri="{FF2B5EF4-FFF2-40B4-BE49-F238E27FC236}">
                <a16:creationId xmlns:a16="http://schemas.microsoft.com/office/drawing/2014/main" id="{786455DC-094E-4840-A6CF-035CDFDF2C67}"/>
              </a:ext>
            </a:extLst>
          </p:cNvPr>
          <p:cNvPicPr>
            <a:picLocks noChangeAspect="1"/>
          </p:cNvPicPr>
          <p:nvPr/>
        </p:nvPicPr>
        <p:blipFill>
          <a:blip r:embed="rId2"/>
          <a:stretch>
            <a:fillRect/>
          </a:stretch>
        </p:blipFill>
        <p:spPr>
          <a:xfrm>
            <a:off x="2804094" y="504784"/>
            <a:ext cx="1378892" cy="845619"/>
          </a:xfrm>
          <a:prstGeom prst="rect">
            <a:avLst/>
          </a:prstGeom>
        </p:spPr>
      </p:pic>
      <p:pic>
        <p:nvPicPr>
          <p:cNvPr id="8" name="Picture 7">
            <a:extLst>
              <a:ext uri="{FF2B5EF4-FFF2-40B4-BE49-F238E27FC236}">
                <a16:creationId xmlns:a16="http://schemas.microsoft.com/office/drawing/2014/main" id="{496727A1-1201-5242-BFE8-49AEEF0D9CC3}"/>
              </a:ext>
            </a:extLst>
          </p:cNvPr>
          <p:cNvPicPr>
            <a:picLocks noChangeAspect="1"/>
          </p:cNvPicPr>
          <p:nvPr/>
        </p:nvPicPr>
        <p:blipFill>
          <a:blip r:embed="rId3"/>
          <a:stretch>
            <a:fillRect/>
          </a:stretch>
        </p:blipFill>
        <p:spPr>
          <a:xfrm>
            <a:off x="2804093" y="1628458"/>
            <a:ext cx="1329616" cy="1221517"/>
          </a:xfrm>
          <a:prstGeom prst="rect">
            <a:avLst/>
          </a:prstGeom>
        </p:spPr>
      </p:pic>
    </p:spTree>
    <p:extLst>
      <p:ext uri="{BB962C8B-B14F-4D97-AF65-F5344CB8AC3E}">
        <p14:creationId xmlns:p14="http://schemas.microsoft.com/office/powerpoint/2010/main" val="2671230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DBDC-2E1A-EF46-9CF5-757495A1AD9A}"/>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431988AF-7375-F745-B7FB-49A2DFF494AA}"/>
              </a:ext>
            </a:extLst>
          </p:cNvPr>
          <p:cNvSpPr>
            <a:spLocks noGrp="1"/>
          </p:cNvSpPr>
          <p:nvPr>
            <p:ph idx="1"/>
          </p:nvPr>
        </p:nvSpPr>
        <p:spPr>
          <a:xfrm>
            <a:off x="491858" y="1078076"/>
            <a:ext cx="3766820" cy="338554"/>
          </a:xfrm>
        </p:spPr>
        <p:txBody>
          <a:bodyPr/>
          <a:lstStyle/>
          <a:p>
            <a:br>
              <a:rPr lang="en-US" dirty="0">
                <a:hlinkClick r:id="rId2"/>
              </a:rPr>
            </a:br>
            <a:r>
              <a:rPr lang="en-US" dirty="0">
                <a:hlinkClick r:id="rId2"/>
              </a:rPr>
              <a:t>StatQuest with Josh Starmer</a:t>
            </a:r>
            <a:endParaRPr lang="en-US" dirty="0"/>
          </a:p>
        </p:txBody>
      </p:sp>
      <p:sp>
        <p:nvSpPr>
          <p:cNvPr id="4" name="Date Placeholder 3">
            <a:extLst>
              <a:ext uri="{FF2B5EF4-FFF2-40B4-BE49-F238E27FC236}">
                <a16:creationId xmlns:a16="http://schemas.microsoft.com/office/drawing/2014/main" id="{3F3393CE-A58D-D244-8CC6-7776DBA47972}"/>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453643E-0235-2F4B-8AC1-575CF90FB12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38982C38-18B4-6F45-A0A2-7F8CD5F6ED4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57</a:t>
            </a:fld>
            <a:endParaRPr lang="en-US" dirty="0"/>
          </a:p>
        </p:txBody>
      </p:sp>
    </p:spTree>
    <p:extLst>
      <p:ext uri="{BB962C8B-B14F-4D97-AF65-F5344CB8AC3E}">
        <p14:creationId xmlns:p14="http://schemas.microsoft.com/office/powerpoint/2010/main" val="263365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5BC2-E08B-FC4B-B2D9-4D649EF19EDE}"/>
              </a:ext>
            </a:extLst>
          </p:cNvPr>
          <p:cNvSpPr>
            <a:spLocks noGrp="1"/>
          </p:cNvSpPr>
          <p:nvPr>
            <p:ph type="title"/>
          </p:nvPr>
        </p:nvSpPr>
        <p:spPr>
          <a:xfrm>
            <a:off x="470979" y="282575"/>
            <a:ext cx="3394075" cy="215444"/>
          </a:xfrm>
        </p:spPr>
        <p:txBody>
          <a:bodyPr/>
          <a:lstStyle/>
          <a:p>
            <a:r>
              <a:rPr lang="en-US" b="1" dirty="0"/>
              <a:t>Ensemble Methods</a:t>
            </a:r>
          </a:p>
        </p:txBody>
      </p:sp>
      <p:sp>
        <p:nvSpPr>
          <p:cNvPr id="3" name="Content Placeholder 2">
            <a:extLst>
              <a:ext uri="{FF2B5EF4-FFF2-40B4-BE49-F238E27FC236}">
                <a16:creationId xmlns:a16="http://schemas.microsoft.com/office/drawing/2014/main" id="{753FE588-71CC-8F40-8CA0-335A282D81E0}"/>
              </a:ext>
            </a:extLst>
          </p:cNvPr>
          <p:cNvSpPr>
            <a:spLocks noGrp="1"/>
          </p:cNvSpPr>
          <p:nvPr>
            <p:ph idx="1"/>
          </p:nvPr>
        </p:nvSpPr>
        <p:spPr>
          <a:xfrm>
            <a:off x="476250" y="815975"/>
            <a:ext cx="3766820" cy="1477328"/>
          </a:xfrm>
        </p:spPr>
        <p:txBody>
          <a:bodyPr/>
          <a:lstStyle/>
          <a:p>
            <a:r>
              <a:rPr lang="en-US" sz="1200" dirty="0"/>
              <a:t>We will talk about the most popular Ensemble methods</a:t>
            </a:r>
          </a:p>
          <a:p>
            <a:pPr marL="628650" lvl="1" indent="-171450">
              <a:buFont typeface="Arial" panose="020B0604020202020204" pitchFamily="34" charset="0"/>
              <a:buChar char="•"/>
            </a:pPr>
            <a:r>
              <a:rPr lang="en-US" sz="1200" dirty="0"/>
              <a:t>Voting</a:t>
            </a:r>
          </a:p>
          <a:p>
            <a:pPr marL="628650" lvl="1" indent="-171450">
              <a:buFont typeface="Arial" panose="020B0604020202020204" pitchFamily="34" charset="0"/>
              <a:buChar char="•"/>
            </a:pPr>
            <a:r>
              <a:rPr lang="en-US" sz="1200" dirty="0"/>
              <a:t>Bagging</a:t>
            </a:r>
          </a:p>
          <a:p>
            <a:pPr marL="1085850" lvl="2" indent="-171450">
              <a:buFont typeface="Arial" panose="020B0604020202020204" pitchFamily="34" charset="0"/>
              <a:buChar char="•"/>
            </a:pPr>
            <a:r>
              <a:rPr lang="en-US" sz="1200" dirty="0"/>
              <a:t>Random Forest</a:t>
            </a:r>
          </a:p>
          <a:p>
            <a:pPr marL="628650" lvl="1" indent="-171450">
              <a:buFont typeface="Arial" panose="020B0604020202020204" pitchFamily="34" charset="0"/>
              <a:buChar char="•"/>
            </a:pPr>
            <a:r>
              <a:rPr lang="en-US" sz="1200" dirty="0"/>
              <a:t>Boosting</a:t>
            </a:r>
          </a:p>
          <a:p>
            <a:pPr marL="628650" lvl="1" indent="-171450">
              <a:buFont typeface="Arial" panose="020B0604020202020204" pitchFamily="34" charset="0"/>
              <a:buChar char="•"/>
            </a:pPr>
            <a:r>
              <a:rPr lang="en-US" sz="1200" dirty="0"/>
              <a:t>Stacking</a:t>
            </a:r>
          </a:p>
          <a:p>
            <a:pPr lvl="1"/>
            <a:endParaRPr lang="en-US" sz="1200" dirty="0"/>
          </a:p>
          <a:p>
            <a:pPr lvl="1"/>
            <a:endParaRPr lang="en-US" sz="1200" dirty="0"/>
          </a:p>
        </p:txBody>
      </p:sp>
      <p:sp>
        <p:nvSpPr>
          <p:cNvPr id="4" name="Date Placeholder 3">
            <a:extLst>
              <a:ext uri="{FF2B5EF4-FFF2-40B4-BE49-F238E27FC236}">
                <a16:creationId xmlns:a16="http://schemas.microsoft.com/office/drawing/2014/main" id="{F9277FD6-2ECF-D64E-941C-28A292FE74B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B996864D-B308-A043-A8B0-50DFE6D5FAE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A5339CE3-06D9-D34D-B6A2-5F59C813AA7D}"/>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6</a:t>
            </a:fld>
            <a:endParaRPr lang="en-US" dirty="0"/>
          </a:p>
        </p:txBody>
      </p:sp>
    </p:spTree>
    <p:extLst>
      <p:ext uri="{BB962C8B-B14F-4D97-AF65-F5344CB8AC3E}">
        <p14:creationId xmlns:p14="http://schemas.microsoft.com/office/powerpoint/2010/main" val="366532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85A9-377B-7D49-BDA2-0D7E5A6A2011}"/>
              </a:ext>
            </a:extLst>
          </p:cNvPr>
          <p:cNvSpPr>
            <a:spLocks noGrp="1"/>
          </p:cNvSpPr>
          <p:nvPr>
            <p:ph type="title"/>
          </p:nvPr>
        </p:nvSpPr>
        <p:spPr/>
        <p:txBody>
          <a:bodyPr/>
          <a:lstStyle/>
          <a:p>
            <a:r>
              <a:rPr lang="en-US" b="1" dirty="0"/>
              <a:t>Voting</a:t>
            </a:r>
          </a:p>
        </p:txBody>
      </p:sp>
      <p:sp>
        <p:nvSpPr>
          <p:cNvPr id="3" name="Content Placeholder 2">
            <a:extLst>
              <a:ext uri="{FF2B5EF4-FFF2-40B4-BE49-F238E27FC236}">
                <a16:creationId xmlns:a16="http://schemas.microsoft.com/office/drawing/2014/main" id="{6EA2463D-061C-1344-8452-7864A43E89B7}"/>
              </a:ext>
            </a:extLst>
          </p:cNvPr>
          <p:cNvSpPr>
            <a:spLocks noGrp="1"/>
          </p:cNvSpPr>
          <p:nvPr>
            <p:ph idx="1"/>
          </p:nvPr>
        </p:nvSpPr>
        <p:spPr>
          <a:xfrm>
            <a:off x="72944" y="600675"/>
            <a:ext cx="4305761" cy="802567"/>
          </a:xfrm>
        </p:spPr>
        <p:txBody>
          <a:bodyPr/>
          <a:lstStyle/>
          <a:p>
            <a:r>
              <a:rPr lang="en-US" dirty="0"/>
              <a:t>Suppose you have trained a few classifiers, each one achieving about 80% accuracy.</a:t>
            </a:r>
          </a:p>
          <a:p>
            <a:endParaRPr lang="en-US" dirty="0"/>
          </a:p>
        </p:txBody>
      </p:sp>
      <p:sp>
        <p:nvSpPr>
          <p:cNvPr id="4" name="Date Placeholder 3">
            <a:extLst>
              <a:ext uri="{FF2B5EF4-FFF2-40B4-BE49-F238E27FC236}">
                <a16:creationId xmlns:a16="http://schemas.microsoft.com/office/drawing/2014/main" id="{15E0DB42-7A9F-D543-89EE-79BA9FD51521}"/>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AC75DD1D-B1FF-2248-8864-2922B8863D9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4562FBE4-0119-D84D-83E4-32404245ACB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7</a:t>
            </a:fld>
            <a:endParaRPr lang="en-US" dirty="0"/>
          </a:p>
        </p:txBody>
      </p:sp>
      <p:pic>
        <p:nvPicPr>
          <p:cNvPr id="7" name="Picture 6">
            <a:extLst>
              <a:ext uri="{FF2B5EF4-FFF2-40B4-BE49-F238E27FC236}">
                <a16:creationId xmlns:a16="http://schemas.microsoft.com/office/drawing/2014/main" id="{58429953-631E-F142-8F44-DA82AA07384F}"/>
              </a:ext>
            </a:extLst>
          </p:cNvPr>
          <p:cNvPicPr>
            <a:picLocks noChangeAspect="1"/>
          </p:cNvPicPr>
          <p:nvPr/>
        </p:nvPicPr>
        <p:blipFill>
          <a:blip r:embed="rId2"/>
          <a:stretch>
            <a:fillRect/>
          </a:stretch>
        </p:blipFill>
        <p:spPr>
          <a:xfrm>
            <a:off x="74273" y="998891"/>
            <a:ext cx="2048775" cy="987233"/>
          </a:xfrm>
          <a:prstGeom prst="rect">
            <a:avLst/>
          </a:prstGeom>
        </p:spPr>
      </p:pic>
      <p:pic>
        <p:nvPicPr>
          <p:cNvPr id="8" name="Picture 7">
            <a:extLst>
              <a:ext uri="{FF2B5EF4-FFF2-40B4-BE49-F238E27FC236}">
                <a16:creationId xmlns:a16="http://schemas.microsoft.com/office/drawing/2014/main" id="{6A31BD9F-2D3F-BD47-9968-6ED80376AF6C}"/>
              </a:ext>
            </a:extLst>
          </p:cNvPr>
          <p:cNvPicPr>
            <a:picLocks noChangeAspect="1"/>
          </p:cNvPicPr>
          <p:nvPr/>
        </p:nvPicPr>
        <p:blipFill>
          <a:blip r:embed="rId3"/>
          <a:stretch>
            <a:fillRect/>
          </a:stretch>
        </p:blipFill>
        <p:spPr>
          <a:xfrm>
            <a:off x="2195147" y="902447"/>
            <a:ext cx="2283440" cy="1349122"/>
          </a:xfrm>
          <a:prstGeom prst="rect">
            <a:avLst/>
          </a:prstGeom>
        </p:spPr>
      </p:pic>
      <p:sp>
        <p:nvSpPr>
          <p:cNvPr id="9" name="Rectangle 8">
            <a:extLst>
              <a:ext uri="{FF2B5EF4-FFF2-40B4-BE49-F238E27FC236}">
                <a16:creationId xmlns:a16="http://schemas.microsoft.com/office/drawing/2014/main" id="{27B04F5B-A862-8E4F-ACFC-6725FB3DD880}"/>
              </a:ext>
            </a:extLst>
          </p:cNvPr>
          <p:cNvSpPr/>
          <p:nvPr/>
        </p:nvSpPr>
        <p:spPr>
          <a:xfrm>
            <a:off x="190520" y="2271790"/>
            <a:ext cx="4188185" cy="646331"/>
          </a:xfrm>
          <a:prstGeom prst="rect">
            <a:avLst/>
          </a:prstGeom>
        </p:spPr>
        <p:txBody>
          <a:bodyPr wrap="square">
            <a:spAutoFit/>
          </a:bodyPr>
          <a:lstStyle/>
          <a:p>
            <a:r>
              <a:rPr lang="en-US" sz="1200" dirty="0">
                <a:latin typeface="Times" pitchFamily="2" charset="0"/>
              </a:rPr>
              <a:t>The aggregate the predictions of each classifier and predict the class that gets the most votes. This majority-vote classifier is called a </a:t>
            </a:r>
            <a:r>
              <a:rPr lang="en-US" sz="1200" dirty="0">
                <a:solidFill>
                  <a:srgbClr val="FF0000"/>
                </a:solidFill>
                <a:latin typeface="Times" pitchFamily="2" charset="0"/>
              </a:rPr>
              <a:t>hard</a:t>
            </a:r>
            <a:r>
              <a:rPr lang="en-US" sz="1200" dirty="0">
                <a:latin typeface="Times" pitchFamily="2" charset="0"/>
              </a:rPr>
              <a:t> voting classifier</a:t>
            </a:r>
            <a:endParaRPr lang="en-US" sz="1200" dirty="0">
              <a:effectLst/>
              <a:latin typeface="Times" pitchFamily="2" charset="0"/>
            </a:endParaRPr>
          </a:p>
        </p:txBody>
      </p:sp>
      <p:sp>
        <p:nvSpPr>
          <p:cNvPr id="11" name="Rectangle 10">
            <a:extLst>
              <a:ext uri="{FF2B5EF4-FFF2-40B4-BE49-F238E27FC236}">
                <a16:creationId xmlns:a16="http://schemas.microsoft.com/office/drawing/2014/main" id="{B3CF26FD-9151-304E-A5CA-11C331871D37}"/>
              </a:ext>
            </a:extLst>
          </p:cNvPr>
          <p:cNvSpPr/>
          <p:nvPr/>
        </p:nvSpPr>
        <p:spPr>
          <a:xfrm>
            <a:off x="190520" y="2937826"/>
            <a:ext cx="4247192" cy="461665"/>
          </a:xfrm>
          <a:prstGeom prst="rect">
            <a:avLst/>
          </a:prstGeom>
        </p:spPr>
        <p:txBody>
          <a:bodyPr wrap="square">
            <a:spAutoFit/>
          </a:bodyPr>
          <a:lstStyle/>
          <a:p>
            <a:r>
              <a:rPr lang="en-US" sz="1200" dirty="0">
                <a:latin typeface="Times" pitchFamily="2" charset="0"/>
              </a:rPr>
              <a:t>With </a:t>
            </a:r>
            <a:r>
              <a:rPr lang="en-US" sz="1200" dirty="0">
                <a:solidFill>
                  <a:srgbClr val="FF0000"/>
                </a:solidFill>
                <a:latin typeface="Times" pitchFamily="2" charset="0"/>
              </a:rPr>
              <a:t>soft</a:t>
            </a:r>
            <a:r>
              <a:rPr lang="en-US" sz="1200" dirty="0">
                <a:latin typeface="Times" pitchFamily="2" charset="0"/>
              </a:rPr>
              <a:t> voting, you need to ensure that all classifiers can estimate class </a:t>
            </a:r>
            <a:r>
              <a:rPr lang="en-US" sz="1200" dirty="0">
                <a:solidFill>
                  <a:srgbClr val="FF0000"/>
                </a:solidFill>
                <a:latin typeface="Times" pitchFamily="2" charset="0"/>
              </a:rPr>
              <a:t>probabilities</a:t>
            </a:r>
            <a:endParaRPr lang="en-US" sz="1200" dirty="0">
              <a:solidFill>
                <a:srgbClr val="FF0000"/>
              </a:solidFill>
              <a:effectLst/>
              <a:latin typeface="Times" pitchFamily="2" charset="0"/>
            </a:endParaRPr>
          </a:p>
        </p:txBody>
      </p:sp>
    </p:spTree>
    <p:extLst>
      <p:ext uri="{BB962C8B-B14F-4D97-AF65-F5344CB8AC3E}">
        <p14:creationId xmlns:p14="http://schemas.microsoft.com/office/powerpoint/2010/main" val="243831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43DC-8701-CE43-9735-FBE818F2C420}"/>
              </a:ext>
            </a:extLst>
          </p:cNvPr>
          <p:cNvSpPr>
            <a:spLocks noGrp="1"/>
          </p:cNvSpPr>
          <p:nvPr>
            <p:ph type="title"/>
          </p:nvPr>
        </p:nvSpPr>
        <p:spPr/>
        <p:txBody>
          <a:bodyPr/>
          <a:lstStyle/>
          <a:p>
            <a:r>
              <a:rPr lang="en-US" dirty="0"/>
              <a:t>Good to know</a:t>
            </a:r>
          </a:p>
        </p:txBody>
      </p:sp>
      <p:sp>
        <p:nvSpPr>
          <p:cNvPr id="3" name="Content Placeholder 2">
            <a:extLst>
              <a:ext uri="{FF2B5EF4-FFF2-40B4-BE49-F238E27FC236}">
                <a16:creationId xmlns:a16="http://schemas.microsoft.com/office/drawing/2014/main" id="{AAE4E7E9-8206-314B-9404-D43B9F943A9E}"/>
              </a:ext>
            </a:extLst>
          </p:cNvPr>
          <p:cNvSpPr>
            <a:spLocks noGrp="1"/>
          </p:cNvSpPr>
          <p:nvPr>
            <p:ph idx="1"/>
          </p:nvPr>
        </p:nvSpPr>
        <p:spPr>
          <a:xfrm>
            <a:off x="247650" y="587375"/>
            <a:ext cx="4038600" cy="2590800"/>
          </a:xfrm>
        </p:spPr>
        <p:txBody>
          <a:bodyPr/>
          <a:lstStyle/>
          <a:p>
            <a:pPr marL="171450" indent="-171450">
              <a:buFont typeface="Arial" panose="020B0604020202020204" pitchFamily="34" charset="0"/>
              <a:buChar char="•"/>
            </a:pPr>
            <a:r>
              <a:rPr lang="en-US" sz="1200" dirty="0"/>
              <a:t>Each base model can be created using different splits of </a:t>
            </a:r>
          </a:p>
          <a:p>
            <a:pPr marL="628650" lvl="1" indent="-171450">
              <a:buFont typeface="Arial" panose="020B0604020202020204" pitchFamily="34" charset="0"/>
              <a:buChar char="•"/>
            </a:pPr>
            <a:r>
              <a:rPr lang="en-US" sz="1200" dirty="0"/>
              <a:t>the same training dataset and same algorithm, </a:t>
            </a:r>
          </a:p>
          <a:p>
            <a:pPr marL="628650" lvl="1" indent="-171450">
              <a:buFont typeface="Arial" panose="020B0604020202020204" pitchFamily="34" charset="0"/>
              <a:buChar char="•"/>
            </a:pPr>
            <a:r>
              <a:rPr lang="en-US" sz="1200" dirty="0"/>
              <a:t>or using the same dataset with different algorithms, or any other method.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Ensemble methods work best when the predictors are as independent from one another as possible. </a:t>
            </a:r>
          </a:p>
          <a:p>
            <a:pPr marL="171450" indent="-171450">
              <a:buFont typeface="Arial" panose="020B0604020202020204" pitchFamily="34" charset="0"/>
              <a:buChar char="•"/>
            </a:pPr>
            <a:r>
              <a:rPr lang="en-US" sz="1200" dirty="0"/>
              <a:t>One way to get diverse classifiers is to train them using very different algorithms. This increases the chance that they will make very different types of errors, improving the ensemble’s accuracy.</a:t>
            </a:r>
          </a:p>
          <a:p>
            <a:pPr marL="171450" indent="-171450">
              <a:buFont typeface="Arial" panose="020B0604020202020204" pitchFamily="34" charset="0"/>
              <a:buChar char="•"/>
            </a:pPr>
            <a:endParaRPr lang="en-US" sz="1200" dirty="0"/>
          </a:p>
        </p:txBody>
      </p:sp>
      <p:sp>
        <p:nvSpPr>
          <p:cNvPr id="4" name="Date Placeholder 3">
            <a:extLst>
              <a:ext uri="{FF2B5EF4-FFF2-40B4-BE49-F238E27FC236}">
                <a16:creationId xmlns:a16="http://schemas.microsoft.com/office/drawing/2014/main" id="{D40114AC-4C07-F14C-9FBD-DF742B3DF31B}"/>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9447DD19-B3DA-054D-A19A-A1346E83BC2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5F57B2AB-12B5-744C-B0BF-8948B97A8CA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8</a:t>
            </a:fld>
            <a:endParaRPr lang="en-US" dirty="0"/>
          </a:p>
        </p:txBody>
      </p:sp>
    </p:spTree>
    <p:extLst>
      <p:ext uri="{BB962C8B-B14F-4D97-AF65-F5344CB8AC3E}">
        <p14:creationId xmlns:p14="http://schemas.microsoft.com/office/powerpoint/2010/main" val="291765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A53D-5875-2E4C-9127-61F5FF434744}"/>
              </a:ext>
            </a:extLst>
          </p:cNvPr>
          <p:cNvSpPr>
            <a:spLocks noGrp="1"/>
          </p:cNvSpPr>
          <p:nvPr>
            <p:ph type="title"/>
          </p:nvPr>
        </p:nvSpPr>
        <p:spPr/>
        <p:txBody>
          <a:bodyPr/>
          <a:lstStyle/>
          <a:p>
            <a:r>
              <a:rPr lang="en-US" b="1" dirty="0"/>
              <a:t>Code Examples</a:t>
            </a:r>
          </a:p>
        </p:txBody>
      </p:sp>
      <p:sp>
        <p:nvSpPr>
          <p:cNvPr id="4" name="Date Placeholder 3">
            <a:extLst>
              <a:ext uri="{FF2B5EF4-FFF2-40B4-BE49-F238E27FC236}">
                <a16:creationId xmlns:a16="http://schemas.microsoft.com/office/drawing/2014/main" id="{7309059A-054D-B14E-8291-2A07C4DE0DD7}"/>
              </a:ext>
            </a:extLst>
          </p:cNvPr>
          <p:cNvSpPr>
            <a:spLocks noGrp="1"/>
          </p:cNvSpPr>
          <p:nvPr>
            <p:ph type="dt" sz="half" idx="10"/>
          </p:nvPr>
        </p:nvSpPr>
        <p:spPr>
          <a:xfrm>
            <a:off x="7964424" y="6272784"/>
            <a:ext cx="3273552"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First Semester 2020-2021</a:t>
            </a:r>
            <a:endParaRPr lang="en-US" dirty="0"/>
          </a:p>
        </p:txBody>
      </p:sp>
      <p:sp>
        <p:nvSpPr>
          <p:cNvPr id="5" name="Footer Placeholder 4">
            <a:extLst>
              <a:ext uri="{FF2B5EF4-FFF2-40B4-BE49-F238E27FC236}">
                <a16:creationId xmlns:a16="http://schemas.microsoft.com/office/drawing/2014/main" id="{F32080E4-9004-1048-9058-D9DB2225B85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6" name="Slide Number Placeholder 5">
            <a:extLst>
              <a:ext uri="{FF2B5EF4-FFF2-40B4-BE49-F238E27FC236}">
                <a16:creationId xmlns:a16="http://schemas.microsoft.com/office/drawing/2014/main" id="{D8D40E68-A2A9-AC4A-983D-962833F7CE91}"/>
              </a:ext>
            </a:extLst>
          </p:cNvPr>
          <p:cNvSpPr>
            <a:spLocks noGrp="1"/>
          </p:cNvSpPr>
          <p:nvPr>
            <p:ph type="sldNum" sz="quarter" idx="12"/>
          </p:nvPr>
        </p:nvSpPr>
        <p:spPr>
          <a:xfrm>
            <a:off x="11311128" y="6272784"/>
            <a:ext cx="64008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C2E80E-A818-EA4B-839C-9030708D7285}" type="slidenum">
              <a:rPr lang="en-US" smtClean="0"/>
              <a:pPr/>
              <a:t>9</a:t>
            </a:fld>
            <a:endParaRPr lang="en-US" dirty="0"/>
          </a:p>
        </p:txBody>
      </p:sp>
      <p:pic>
        <p:nvPicPr>
          <p:cNvPr id="7" name="Picture 6">
            <a:extLst>
              <a:ext uri="{FF2B5EF4-FFF2-40B4-BE49-F238E27FC236}">
                <a16:creationId xmlns:a16="http://schemas.microsoft.com/office/drawing/2014/main" id="{181DD879-B2E3-2141-A9B7-ACA9E3C8EF4B}"/>
              </a:ext>
            </a:extLst>
          </p:cNvPr>
          <p:cNvPicPr>
            <a:picLocks noChangeAspect="1"/>
          </p:cNvPicPr>
          <p:nvPr/>
        </p:nvPicPr>
        <p:blipFill>
          <a:blip r:embed="rId2"/>
          <a:stretch>
            <a:fillRect/>
          </a:stretch>
        </p:blipFill>
        <p:spPr>
          <a:xfrm>
            <a:off x="121388" y="2062166"/>
            <a:ext cx="4250235" cy="1323136"/>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8F9C1FBD-D17F-EA43-8A84-13A7A13D8F6D}"/>
              </a:ext>
            </a:extLst>
          </p:cNvPr>
          <p:cNvPicPr>
            <a:picLocks noChangeAspect="1"/>
          </p:cNvPicPr>
          <p:nvPr/>
        </p:nvPicPr>
        <p:blipFill>
          <a:blip r:embed="rId3"/>
          <a:stretch>
            <a:fillRect/>
          </a:stretch>
        </p:blipFill>
        <p:spPr>
          <a:xfrm>
            <a:off x="1619251" y="570180"/>
            <a:ext cx="2990850" cy="1371381"/>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961417A8-C343-BD4B-B1A9-204D7CBD4D7A}"/>
              </a:ext>
            </a:extLst>
          </p:cNvPr>
          <p:cNvPicPr>
            <a:picLocks noChangeAspect="1"/>
          </p:cNvPicPr>
          <p:nvPr/>
        </p:nvPicPr>
        <p:blipFill>
          <a:blip r:embed="rId4"/>
          <a:stretch>
            <a:fillRect/>
          </a:stretch>
        </p:blipFill>
        <p:spPr>
          <a:xfrm>
            <a:off x="3101" y="1121557"/>
            <a:ext cx="1506886" cy="492168"/>
          </a:xfrm>
          <a:prstGeom prst="rect">
            <a:avLst/>
          </a:prstGeom>
        </p:spPr>
      </p:pic>
    </p:spTree>
    <p:extLst>
      <p:ext uri="{BB962C8B-B14F-4D97-AF65-F5344CB8AC3E}">
        <p14:creationId xmlns:p14="http://schemas.microsoft.com/office/powerpoint/2010/main" val="2389164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6691</TotalTime>
  <Words>2858</Words>
  <Application>Microsoft Macintosh PowerPoint</Application>
  <PresentationFormat>Custom</PresentationFormat>
  <Paragraphs>387</Paragraphs>
  <Slides>57</Slides>
  <Notes>11</Notes>
  <HiddenSlides>37</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9" baseType="lpstr">
      <vt:lpstr>Arial</vt:lpstr>
      <vt:lpstr>Arial</vt:lpstr>
      <vt:lpstr>Calibri</vt:lpstr>
      <vt:lpstr>Lucida Console</vt:lpstr>
      <vt:lpstr>Open Sans</vt:lpstr>
      <vt:lpstr>Symbol</vt:lpstr>
      <vt:lpstr>Times</vt:lpstr>
      <vt:lpstr>Times New Roman</vt:lpstr>
      <vt:lpstr>Wingdings</vt:lpstr>
      <vt:lpstr>Office Theme</vt:lpstr>
      <vt:lpstr>Equation</vt:lpstr>
      <vt:lpstr>Visio</vt:lpstr>
      <vt:lpstr>Machine Learning  08- Ensemble Learning</vt:lpstr>
      <vt:lpstr>The Wisdom of Crowds</vt:lpstr>
      <vt:lpstr>Value of Ensembles</vt:lpstr>
      <vt:lpstr>Learning Ensembles</vt:lpstr>
      <vt:lpstr>Why does it work?</vt:lpstr>
      <vt:lpstr>Ensemble Methods</vt:lpstr>
      <vt:lpstr>Voting</vt:lpstr>
      <vt:lpstr>Good to know</vt:lpstr>
      <vt:lpstr>Code Examples</vt:lpstr>
      <vt:lpstr>How it works?</vt:lpstr>
      <vt:lpstr>Methods of Voting</vt:lpstr>
      <vt:lpstr>Bagging and Pasting</vt:lpstr>
      <vt:lpstr>PowerPoint Presentation</vt:lpstr>
      <vt:lpstr>Scikit-learn</vt:lpstr>
      <vt:lpstr>Continue … </vt:lpstr>
      <vt:lpstr>Random Forests</vt:lpstr>
      <vt:lpstr>PowerPoint Presentation</vt:lpstr>
      <vt:lpstr>Extra: Feature Importance</vt:lpstr>
      <vt:lpstr>Random Forest video</vt:lpstr>
      <vt:lpstr>Ensemble Methods</vt:lpstr>
      <vt:lpstr>Boosting</vt:lpstr>
      <vt:lpstr>How it works?</vt:lpstr>
      <vt:lpstr>The boosting process</vt:lpstr>
      <vt:lpstr>In general (Boosting)</vt:lpstr>
      <vt:lpstr>Example</vt:lpstr>
      <vt:lpstr>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Adaboost</vt:lpstr>
      <vt:lpstr>PowerPoint Presentation</vt:lpstr>
      <vt:lpstr>Adaboost: Training Phase </vt:lpstr>
      <vt:lpstr>Adaboost: Training Phase</vt:lpstr>
      <vt:lpstr>Adaboost: Testing Phase</vt:lpstr>
      <vt:lpstr>Example: AdaBoost</vt:lpstr>
      <vt:lpstr>Example: AdaBoost</vt:lpstr>
      <vt:lpstr>Illustrating AdaBoost</vt:lpstr>
      <vt:lpstr>Illustrating AdaBoost</vt:lpstr>
      <vt:lpstr>PowerPoint Presentation</vt:lpstr>
      <vt:lpstr>Gradient Boosting</vt:lpstr>
      <vt:lpstr>PowerPoint Presentation</vt:lpstr>
      <vt:lpstr>PowerPoint Presentation</vt:lpstr>
      <vt:lpstr>PowerPoint Presentation</vt:lpstr>
      <vt:lpstr>PowerPoint Presentation</vt:lpstr>
      <vt:lpstr>PowerPoint Presentation</vt:lpstr>
      <vt:lpstr>PowerPoint Presentation</vt:lpstr>
      <vt:lpstr>When to stop!</vt:lpstr>
      <vt:lpstr>Hyperparameters for GB</vt:lpstr>
      <vt:lpstr>PowerPoint Presentation</vt:lpstr>
      <vt:lpstr>XGBoost : Extreme GB</vt:lpstr>
      <vt:lpstr>Stacking</vt:lpstr>
      <vt:lpstr>Stacking (Hold-out)</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dc:title>
  <cp:lastModifiedBy>Malak Abdullah</cp:lastModifiedBy>
  <cp:revision>18</cp:revision>
  <dcterms:created xsi:type="dcterms:W3CDTF">2024-02-10T12:59:46Z</dcterms:created>
  <dcterms:modified xsi:type="dcterms:W3CDTF">2024-05-18T20:10:39Z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y fmtid="{D5CDD505-2E9C-101B-9397-08002B2CF9AE}" pid="5" name="PTEX.Fullbanner">
    <vt:lpwstr>This is pdfTeX, Version 3.1415926-2.5-1.40.14 (TeX Live 2013) kpathsea version 6.1.1</vt:lpwstr>
  </property>
  <property fmtid="{D5CDD505-2E9C-101B-9397-08002B2CF9AE}" pid="6" name="Producer">
    <vt:lpwstr>pdfTeX-1.40.14</vt:lpwstr>
  </property>
</Properties>
</file>